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79" r:id="rId14"/>
    <p:sldId id="269" r:id="rId15"/>
    <p:sldId id="270" r:id="rId16"/>
    <p:sldId id="271" r:id="rId17"/>
    <p:sldId id="280"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21/09/1441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21/09/1441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21/09/1441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21/09/1441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21/09/1441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644792"/>
          </a:xfrm>
        </p:spPr>
        <p:txBody>
          <a:bodyPr/>
          <a:lstStyle/>
          <a:p>
            <a:pPr algn="ctr"/>
            <a:r>
              <a:rPr lang="ar-IQ" dirty="0" smtClean="0"/>
              <a:t>الدكتور عزيز مهدي </a:t>
            </a:r>
            <a:endParaRPr lang="ar-IQ" dirty="0"/>
          </a:p>
        </p:txBody>
      </p:sp>
      <p:sp>
        <p:nvSpPr>
          <p:cNvPr id="3" name="عنصر نائب للمحتوى 2"/>
          <p:cNvSpPr>
            <a:spLocks noGrp="1"/>
          </p:cNvSpPr>
          <p:nvPr>
            <p:ph idx="1"/>
          </p:nvPr>
        </p:nvSpPr>
        <p:spPr>
          <a:xfrm>
            <a:off x="467544" y="2780928"/>
            <a:ext cx="8229600" cy="3687688"/>
          </a:xfrm>
        </p:spPr>
        <p:txBody>
          <a:bodyPr/>
          <a:lstStyle/>
          <a:p>
            <a:pPr marL="0" indent="0" algn="ctr">
              <a:buNone/>
            </a:pPr>
            <a:r>
              <a:rPr lang="ar-IQ" dirty="0" smtClean="0"/>
              <a:t>المحاضرة التاسعة </a:t>
            </a:r>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383371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420656"/>
          </a:xfrm>
        </p:spPr>
        <p:txBody>
          <a:bodyPr>
            <a:normAutofit fontScale="90000"/>
          </a:bodyPr>
          <a:lstStyle/>
          <a:p>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82410130"/>
              </p:ext>
            </p:extLst>
          </p:nvPr>
        </p:nvGraphicFramePr>
        <p:xfrm>
          <a:off x="1307400" y="692696"/>
          <a:ext cx="6720984" cy="5683058"/>
        </p:xfrm>
        <a:graphic>
          <a:graphicData uri="http://schemas.openxmlformats.org/drawingml/2006/table">
            <a:tbl>
              <a:tblPr rtl="1" firstRow="1" firstCol="1" bandRow="1"/>
              <a:tblGrid>
                <a:gridCol w="1692645"/>
                <a:gridCol w="1918331"/>
                <a:gridCol w="3110008"/>
              </a:tblGrid>
              <a:tr h="248023">
                <a:tc>
                  <a:txBody>
                    <a:bodyPr/>
                    <a:lstStyle/>
                    <a:p>
                      <a:pPr marL="16510" algn="just" rtl="1">
                        <a:lnSpc>
                          <a:spcPct val="115000"/>
                        </a:lnSpc>
                        <a:spcAft>
                          <a:spcPts val="0"/>
                        </a:spcAft>
                      </a:pPr>
                      <a:r>
                        <a:rPr lang="ar-IQ" sz="1200" b="1" dirty="0" err="1">
                          <a:effectLst/>
                          <a:latin typeface="Calibri"/>
                          <a:ea typeface="Times New Roman"/>
                          <a:cs typeface="Arial"/>
                        </a:rPr>
                        <a:t>الكلون</a:t>
                      </a:r>
                      <a:r>
                        <a:rPr lang="ar-IQ" sz="1200" b="1" dirty="0">
                          <a:effectLst/>
                          <a:latin typeface="Calibri"/>
                          <a:ea typeface="Times New Roman"/>
                          <a:cs typeface="Arial"/>
                        </a:rPr>
                        <a:t> </a:t>
                      </a:r>
                      <a:r>
                        <a:rPr lang="en-US" sz="1200" b="1" dirty="0">
                          <a:effectLst/>
                          <a:latin typeface="Calibri"/>
                          <a:ea typeface="Times New Roman"/>
                          <a:cs typeface="Arial"/>
                        </a:rPr>
                        <a:t>Clone </a:t>
                      </a:r>
                      <a:r>
                        <a:rPr lang="ar-IQ" sz="1200" b="1" dirty="0">
                          <a:effectLst/>
                          <a:latin typeface="Calibri"/>
                          <a:ea typeface="Times New Roman"/>
                          <a:cs typeface="Arial"/>
                        </a:rPr>
                        <a:t>      </a:t>
                      </a:r>
                      <a:endParaRPr lang="en-US" sz="900" dirty="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just" rtl="1">
                        <a:lnSpc>
                          <a:spcPct val="115000"/>
                        </a:lnSpc>
                        <a:spcAft>
                          <a:spcPts val="0"/>
                        </a:spcAft>
                      </a:pPr>
                      <a:r>
                        <a:rPr lang="ar-IQ" sz="1200" b="1">
                          <a:effectLst/>
                          <a:latin typeface="Calibri"/>
                          <a:ea typeface="Times New Roman"/>
                          <a:cs typeface="Arial"/>
                        </a:rPr>
                        <a:t>السلالة النقية </a:t>
                      </a:r>
                      <a:r>
                        <a:rPr lang="en-US" sz="1200" b="1">
                          <a:effectLst/>
                          <a:latin typeface="Calibri"/>
                          <a:ea typeface="Times New Roman"/>
                          <a:cs typeface="Arial"/>
                        </a:rPr>
                        <a:t>Inbred</a:t>
                      </a:r>
                      <a:r>
                        <a:rPr lang="ar-IQ" sz="1200" b="1">
                          <a:effectLst/>
                          <a:latin typeface="Calibri"/>
                          <a:ea typeface="Times New Roman"/>
                          <a:cs typeface="Arial"/>
                        </a:rPr>
                        <a:t>       </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just" rtl="1">
                        <a:lnSpc>
                          <a:spcPct val="115000"/>
                        </a:lnSpc>
                        <a:spcAft>
                          <a:spcPts val="0"/>
                        </a:spcAft>
                      </a:pPr>
                      <a:r>
                        <a:rPr lang="ar-IQ" sz="1200" b="1">
                          <a:effectLst/>
                          <a:latin typeface="Calibri"/>
                          <a:ea typeface="Times New Roman"/>
                          <a:cs typeface="Arial"/>
                        </a:rPr>
                        <a:t>  الخط النقي </a:t>
                      </a:r>
                      <a:r>
                        <a:rPr lang="en-US" sz="1200" b="1">
                          <a:effectLst/>
                          <a:latin typeface="Calibri"/>
                          <a:ea typeface="Times New Roman"/>
                          <a:cs typeface="Arial"/>
                        </a:rPr>
                        <a:t>Pure-line</a:t>
                      </a:r>
                      <a:r>
                        <a:rPr lang="ar-IQ" sz="1200" b="1">
                          <a:effectLst/>
                          <a:latin typeface="Calibri"/>
                          <a:ea typeface="Times New Roman"/>
                          <a:cs typeface="Arial"/>
                        </a:rPr>
                        <a:t>  </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5505">
                <a:tc>
                  <a:txBody>
                    <a:bodyPr/>
                    <a:lstStyle/>
                    <a:p>
                      <a:pPr marL="16510" algn="just" rtl="1">
                        <a:lnSpc>
                          <a:spcPct val="115000"/>
                        </a:lnSpc>
                        <a:spcAft>
                          <a:spcPts val="0"/>
                        </a:spcAft>
                      </a:pPr>
                      <a:r>
                        <a:rPr lang="ar-IQ" sz="1200" b="1">
                          <a:effectLst/>
                          <a:latin typeface="Calibri"/>
                          <a:ea typeface="Times New Roman"/>
                          <a:cs typeface="Arial"/>
                        </a:rPr>
                        <a:t>1-هو نسل نبات فردي ذو تكاثر خضري غير متماثل من ناحية التركيب الوراثي </a:t>
                      </a:r>
                      <a:r>
                        <a:rPr lang="en-US" sz="1200" b="1">
                          <a:effectLst/>
                          <a:latin typeface="Calibri"/>
                          <a:ea typeface="Times New Roman"/>
                          <a:cs typeface="Arial"/>
                        </a:rPr>
                        <a:t>(Heterozygous)</a:t>
                      </a:r>
                      <a:r>
                        <a:rPr lang="en-US" sz="1200" b="1">
                          <a:effectLst/>
                          <a:latin typeface="Arial"/>
                          <a:ea typeface="Times New Roman"/>
                          <a:cs typeface="Arial"/>
                        </a:rPr>
                        <a:t> </a:t>
                      </a:r>
                      <a:r>
                        <a:rPr lang="ar-IQ" sz="1200" b="1">
                          <a:effectLst/>
                          <a:latin typeface="Arial"/>
                          <a:ea typeface="Times New Roman"/>
                          <a:cs typeface="Arial"/>
                        </a:rPr>
                        <a:t>.</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just" rtl="1">
                        <a:lnSpc>
                          <a:spcPct val="115000"/>
                        </a:lnSpc>
                        <a:spcAft>
                          <a:spcPts val="0"/>
                        </a:spcAft>
                      </a:pPr>
                      <a:r>
                        <a:rPr lang="ar-IQ" sz="1200" b="1" dirty="0" err="1">
                          <a:effectLst/>
                          <a:latin typeface="Calibri"/>
                          <a:ea typeface="Times New Roman"/>
                          <a:cs typeface="Arial"/>
                        </a:rPr>
                        <a:t>هونســــــــل</a:t>
                      </a:r>
                      <a:r>
                        <a:rPr lang="ar-IQ" sz="1200" b="1" dirty="0">
                          <a:effectLst/>
                          <a:latin typeface="Calibri"/>
                          <a:ea typeface="Times New Roman"/>
                          <a:cs typeface="Arial"/>
                        </a:rPr>
                        <a:t> نبات فردي خلطي التلقيح غير متماثل من ناحية التركيب الوراثي او نسل نباتين ذات علاقة قريبة انتج بواسطة التلقيح الذاتي الصناعي </a:t>
                      </a:r>
                      <a:r>
                        <a:rPr lang="ar-IQ" sz="1200" b="1" dirty="0" err="1">
                          <a:effectLst/>
                          <a:latin typeface="Calibri"/>
                          <a:ea typeface="Times New Roman"/>
                          <a:cs typeface="Arial"/>
                        </a:rPr>
                        <a:t>بالاضافة</a:t>
                      </a:r>
                      <a:r>
                        <a:rPr lang="ar-IQ" sz="1200" b="1" dirty="0">
                          <a:effectLst/>
                          <a:latin typeface="Calibri"/>
                          <a:ea typeface="Times New Roman"/>
                          <a:cs typeface="Arial"/>
                        </a:rPr>
                        <a:t> الى تزاوج نباتات متقاربة.</a:t>
                      </a:r>
                      <a:endParaRPr lang="en-US" sz="900" dirty="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algn="just" rtl="1">
                        <a:lnSpc>
                          <a:spcPct val="115000"/>
                        </a:lnSpc>
                        <a:spcAft>
                          <a:spcPts val="0"/>
                        </a:spcAft>
                      </a:pPr>
                      <a:r>
                        <a:rPr lang="ar-IQ" sz="1200" b="1">
                          <a:effectLst/>
                          <a:latin typeface="Calibri"/>
                          <a:ea typeface="Times New Roman"/>
                          <a:cs typeface="Arial"/>
                        </a:rPr>
                        <a:t>هو نسل نبات فردي ذاتي التلقيح متماثل من ناحية التركيب الوراثي.</a:t>
                      </a:r>
                      <a:endParaRPr lang="en-US" sz="900">
                        <a:effectLst/>
                        <a:latin typeface="Calibri"/>
                        <a:ea typeface="Times New Roman"/>
                        <a:cs typeface="Arial"/>
                      </a:endParaRPr>
                    </a:p>
                    <a:p>
                      <a:pPr marL="16510" algn="just" rtl="1">
                        <a:lnSpc>
                          <a:spcPct val="115000"/>
                        </a:lnSpc>
                        <a:spcAft>
                          <a:spcPts val="0"/>
                        </a:spcAft>
                      </a:pPr>
                      <a:r>
                        <a:rPr lang="ar-IQ" sz="1200" b="1">
                          <a:effectLst/>
                          <a:latin typeface="Calibri"/>
                          <a:ea typeface="Times New Roman"/>
                          <a:cs typeface="Arial"/>
                        </a:rPr>
                        <a:t> </a:t>
                      </a:r>
                      <a:r>
                        <a:rPr lang="en-US" sz="1200" b="1">
                          <a:effectLst/>
                          <a:latin typeface="Calibri"/>
                          <a:ea typeface="Times New Roman"/>
                          <a:cs typeface="Arial"/>
                        </a:rPr>
                        <a:t>Heterozygous</a:t>
                      </a:r>
                      <a:endParaRPr lang="en-US" sz="900">
                        <a:effectLst/>
                        <a:latin typeface="Calibri"/>
                        <a:ea typeface="Times New Roman"/>
                        <a:cs typeface="Arial"/>
                      </a:endParaRPr>
                    </a:p>
                    <a:p>
                      <a:pPr marL="16510" algn="just" rtl="1">
                        <a:lnSpc>
                          <a:spcPct val="115000"/>
                        </a:lnSpc>
                        <a:spcAft>
                          <a:spcPts val="0"/>
                        </a:spcAft>
                      </a:pPr>
                      <a:r>
                        <a:rPr lang="ar-IQ" sz="1200" b="1">
                          <a:effectLst/>
                          <a:latin typeface="Calibri"/>
                          <a:ea typeface="Times New Roman"/>
                          <a:cs typeface="Arial"/>
                        </a:rPr>
                        <a:t> </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249">
                <a:tc>
                  <a:txBody>
                    <a:bodyPr/>
                    <a:lstStyle/>
                    <a:p>
                      <a:pPr algn="just" rtl="1">
                        <a:lnSpc>
                          <a:spcPct val="115000"/>
                        </a:lnSpc>
                        <a:spcAft>
                          <a:spcPts val="0"/>
                        </a:spcAft>
                      </a:pPr>
                      <a:r>
                        <a:rPr lang="ar-IQ" sz="1200" b="1">
                          <a:effectLst/>
                          <a:latin typeface="Calibri"/>
                          <a:ea typeface="Times New Roman"/>
                          <a:cs typeface="Arial"/>
                        </a:rPr>
                        <a:t>2- يستنبط بواسطة الاكثار الخضري.</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Times New Roman"/>
                          <a:cs typeface="Arial"/>
                        </a:rPr>
                        <a:t>يستنبط بواسطة التلقيح الذاتي الصناعي والتلقيح بواسطة تزاوج نباتات متقاربة.</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Times New Roman"/>
                          <a:cs typeface="Arial"/>
                        </a:rPr>
                        <a:t>يستنبط بواسطة التلقيح الذاتي الطبيعي. </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094">
                <a:tc>
                  <a:txBody>
                    <a:bodyPr/>
                    <a:lstStyle/>
                    <a:p>
                      <a:pPr algn="just" rtl="1">
                        <a:lnSpc>
                          <a:spcPct val="115000"/>
                        </a:lnSpc>
                        <a:spcAft>
                          <a:spcPts val="0"/>
                        </a:spcAft>
                      </a:pPr>
                      <a:r>
                        <a:rPr lang="ar-IQ" sz="1200" b="1" dirty="0">
                          <a:effectLst/>
                          <a:latin typeface="Calibri"/>
                          <a:ea typeface="Times New Roman"/>
                          <a:cs typeface="Arial"/>
                        </a:rPr>
                        <a:t>3- جميـــــــــــع افراد </a:t>
                      </a:r>
                      <a:r>
                        <a:rPr lang="ar-IQ" sz="1200" b="1" dirty="0" err="1">
                          <a:effectLst/>
                          <a:latin typeface="Calibri"/>
                          <a:ea typeface="Times New Roman"/>
                          <a:cs typeface="Arial"/>
                        </a:rPr>
                        <a:t>الكلون</a:t>
                      </a:r>
                      <a:r>
                        <a:rPr lang="ar-IQ" sz="1200" b="1" dirty="0">
                          <a:effectLst/>
                          <a:latin typeface="Calibri"/>
                          <a:ea typeface="Times New Roman"/>
                          <a:cs typeface="Arial"/>
                        </a:rPr>
                        <a:t> متشـــــــــــابهة وتملك نفس التركيـــــــب الوراثي الخليط .</a:t>
                      </a:r>
                      <a:endParaRPr lang="en-US" sz="900" dirty="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dirty="0">
                          <a:effectLst/>
                          <a:latin typeface="Calibri"/>
                          <a:ea typeface="Times New Roman"/>
                          <a:cs typeface="Arial"/>
                        </a:rPr>
                        <a:t>جميع النباتات تكون الى حد ما متشابهة ومتماثلة وراثيا .</a:t>
                      </a:r>
                      <a:endParaRPr lang="en-US" sz="900" dirty="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Times New Roman"/>
                          <a:cs typeface="Arial"/>
                        </a:rPr>
                        <a:t>جميع النباتات متشـــابهة ومتماثلة وراثيا. </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070">
                <a:tc>
                  <a:txBody>
                    <a:bodyPr/>
                    <a:lstStyle/>
                    <a:p>
                      <a:pPr algn="just" rtl="1">
                        <a:lnSpc>
                          <a:spcPct val="115000"/>
                        </a:lnSpc>
                        <a:spcAft>
                          <a:spcPts val="0"/>
                        </a:spcAft>
                      </a:pPr>
                      <a:r>
                        <a:rPr lang="ar-IQ" sz="1200" b="1">
                          <a:effectLst/>
                          <a:latin typeface="Calibri"/>
                          <a:ea typeface="Times New Roman"/>
                          <a:cs typeface="Arial"/>
                        </a:rPr>
                        <a:t>4- يحدث فقط في محاصيل ذات الــــــــــتكاثر الخضري. </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Times New Roman"/>
                          <a:cs typeface="Arial"/>
                        </a:rPr>
                        <a:t>يحدث في المحاصيل خلطية</a:t>
                      </a:r>
                      <a:endParaRPr lang="en-US" sz="900">
                        <a:effectLst/>
                        <a:latin typeface="Calibri"/>
                        <a:ea typeface="Times New Roman"/>
                        <a:cs typeface="Arial"/>
                      </a:endParaRPr>
                    </a:p>
                    <a:p>
                      <a:pPr algn="just" rtl="1">
                        <a:lnSpc>
                          <a:spcPct val="115000"/>
                        </a:lnSpc>
                        <a:spcAft>
                          <a:spcPts val="0"/>
                        </a:spcAft>
                      </a:pPr>
                      <a:r>
                        <a:rPr lang="ar-IQ" sz="1200" b="1">
                          <a:effectLst/>
                          <a:latin typeface="Calibri"/>
                          <a:ea typeface="Times New Roman"/>
                          <a:cs typeface="Arial"/>
                        </a:rPr>
                        <a:t>التلقيح. </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a:effectLst/>
                          <a:latin typeface="Calibri"/>
                          <a:ea typeface="Times New Roman"/>
                          <a:cs typeface="Arial"/>
                        </a:rPr>
                        <a:t>عادة يوجد في المحاصيل </a:t>
                      </a:r>
                      <a:endParaRPr lang="en-US" sz="900">
                        <a:effectLst/>
                        <a:latin typeface="Calibri"/>
                        <a:ea typeface="Times New Roman"/>
                        <a:cs typeface="Arial"/>
                      </a:endParaRPr>
                    </a:p>
                    <a:p>
                      <a:pPr algn="just" rtl="1">
                        <a:lnSpc>
                          <a:spcPct val="115000"/>
                        </a:lnSpc>
                        <a:spcAft>
                          <a:spcPts val="0"/>
                        </a:spcAft>
                      </a:pPr>
                      <a:r>
                        <a:rPr lang="ar-IQ" sz="1200" b="1">
                          <a:effectLst/>
                          <a:latin typeface="Calibri"/>
                          <a:ea typeface="Times New Roman"/>
                          <a:cs typeface="Arial"/>
                        </a:rPr>
                        <a:t>ذاتية ذاتية.</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0117">
                <a:tc>
                  <a:txBody>
                    <a:bodyPr/>
                    <a:lstStyle/>
                    <a:p>
                      <a:pPr marL="342900" lvl="0" indent="-342900" algn="just" rtl="1">
                        <a:lnSpc>
                          <a:spcPct val="115000"/>
                        </a:lnSpc>
                        <a:spcAft>
                          <a:spcPts val="0"/>
                        </a:spcAft>
                        <a:buSzPts val="1800"/>
                        <a:buFont typeface="+mj-lt"/>
                        <a:buAutoNum type="arabicPeriod"/>
                      </a:pPr>
                      <a:r>
                        <a:rPr lang="ar-IQ" sz="1200" b="1">
                          <a:effectLst/>
                          <a:latin typeface="Calibri"/>
                          <a:ea typeface="Times New Roman"/>
                          <a:cs typeface="Arial"/>
                        </a:rPr>
                        <a:t>يستعمل مباشرة كصنف محســــــــــــن او كآباء في عملية التهجين. </a:t>
                      </a:r>
                      <a:endParaRPr lang="en-US" sz="90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dirty="0">
                          <a:effectLst/>
                          <a:latin typeface="Calibri"/>
                          <a:ea typeface="Times New Roman"/>
                          <a:cs typeface="Arial"/>
                        </a:rPr>
                        <a:t>يستعمل فقط في التهجين </a:t>
                      </a:r>
                      <a:r>
                        <a:rPr lang="ar-IQ" sz="1200" b="1" dirty="0" err="1">
                          <a:effectLst/>
                          <a:latin typeface="Calibri"/>
                          <a:ea typeface="Times New Roman"/>
                          <a:cs typeface="Arial"/>
                        </a:rPr>
                        <a:t>كأباء</a:t>
                      </a:r>
                      <a:r>
                        <a:rPr lang="ar-IQ" sz="1200" b="1" dirty="0">
                          <a:effectLst/>
                          <a:latin typeface="Calibri"/>
                          <a:ea typeface="Times New Roman"/>
                          <a:cs typeface="Arial"/>
                        </a:rPr>
                        <a:t>.</a:t>
                      </a:r>
                      <a:endParaRPr lang="en-US" sz="900" dirty="0">
                        <a:effectLst/>
                        <a:latin typeface="Calibri"/>
                        <a:ea typeface="Times New Roman"/>
                        <a:cs typeface="Arial"/>
                      </a:endParaRPr>
                    </a:p>
                    <a:p>
                      <a:pPr algn="just" rtl="1">
                        <a:lnSpc>
                          <a:spcPct val="115000"/>
                        </a:lnSpc>
                        <a:spcAft>
                          <a:spcPts val="0"/>
                        </a:spcAft>
                      </a:pPr>
                      <a:r>
                        <a:rPr lang="ar-IQ" sz="1200" b="1" dirty="0">
                          <a:effectLst/>
                          <a:latin typeface="Calibri"/>
                          <a:ea typeface="Times New Roman"/>
                          <a:cs typeface="Arial"/>
                        </a:rPr>
                        <a:t> </a:t>
                      </a:r>
                      <a:endParaRPr lang="en-US" sz="900" dirty="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IQ" sz="1200" b="1" dirty="0">
                          <a:effectLst/>
                          <a:latin typeface="Calibri"/>
                          <a:ea typeface="Times New Roman"/>
                          <a:cs typeface="Arial"/>
                        </a:rPr>
                        <a:t>يستعمل مباشرة كصنف محسن وقد يستعمل كآباء في عملية التهجين.</a:t>
                      </a:r>
                      <a:endParaRPr lang="en-US" sz="900" dirty="0">
                        <a:effectLst/>
                        <a:latin typeface="Calibri"/>
                        <a:ea typeface="Times New Roman"/>
                        <a:cs typeface="Arial"/>
                      </a:endParaRPr>
                    </a:p>
                  </a:txBody>
                  <a:tcPr marL="58422" marR="584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91485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طريقة تربية وتحسين نباتات خضرية التكاثر :</a:t>
            </a:r>
          </a:p>
        </p:txBody>
      </p:sp>
      <p:sp>
        <p:nvSpPr>
          <p:cNvPr id="3" name="عنصر نائب للمحتوى 2"/>
          <p:cNvSpPr>
            <a:spLocks noGrp="1"/>
          </p:cNvSpPr>
          <p:nvPr>
            <p:ph idx="1"/>
          </p:nvPr>
        </p:nvSpPr>
        <p:spPr/>
        <p:txBody>
          <a:bodyPr>
            <a:normAutofit lnSpcReduction="10000"/>
          </a:bodyPr>
          <a:lstStyle/>
          <a:p>
            <a:r>
              <a:rPr lang="ar-IQ" dirty="0"/>
              <a:t>يقع على عاتق العلماء في مجال التحسين الوراثي مهمة المحافظة على الاصناف الخضرية من الخضار </a:t>
            </a:r>
            <a:r>
              <a:rPr lang="ar-IQ" dirty="0" err="1"/>
              <a:t>والفواكهة</a:t>
            </a:r>
            <a:r>
              <a:rPr lang="ar-IQ" dirty="0"/>
              <a:t> ومنع تدهورها والعمل على تحسينها . ان التحسين الوراثي للنباتات المتكاثرة خضريا يعد سهلا بالمقارنة مع النباتات المتكاثرة جنسيا اذ يمكن للمحسن الوراثي ان ينتخب اي نبات متفوق في اي مرحلة من برنامج التحسين الوراثي وان يقوم </a:t>
            </a:r>
            <a:r>
              <a:rPr lang="ar-IQ" dirty="0" err="1"/>
              <a:t>باكثارة</a:t>
            </a:r>
            <a:r>
              <a:rPr lang="ar-IQ" dirty="0"/>
              <a:t>  خضريا وبالتالي الحصول على صنف جديد. وعموما يمكن تحسين النباتات المتكاثرة خضريا عن طريق ما يلي:</a:t>
            </a:r>
          </a:p>
          <a:p>
            <a:r>
              <a:rPr lang="ar-IQ" dirty="0"/>
              <a:t>1-	الانتخاب </a:t>
            </a:r>
            <a:r>
              <a:rPr lang="ar-IQ" dirty="0" err="1"/>
              <a:t>الكلوني</a:t>
            </a:r>
            <a:r>
              <a:rPr lang="ar-IQ" dirty="0"/>
              <a:t>.</a:t>
            </a:r>
          </a:p>
          <a:p>
            <a:r>
              <a:rPr lang="ar-IQ" dirty="0"/>
              <a:t>2-	التهجين الجنسي.</a:t>
            </a:r>
          </a:p>
          <a:p>
            <a:r>
              <a:rPr lang="ar-IQ" dirty="0"/>
              <a:t>3-	التهجين الخضري.</a:t>
            </a:r>
          </a:p>
          <a:p>
            <a:r>
              <a:rPr lang="ar-IQ" dirty="0"/>
              <a:t>4-	احداث الطفرات اصطناعيا او استغلال الطفرات الطبيعية التلقائية.</a:t>
            </a:r>
          </a:p>
          <a:p>
            <a:pPr marL="0" indent="0">
              <a:buNone/>
            </a:pPr>
            <a:endParaRPr lang="ar-IQ" dirty="0"/>
          </a:p>
        </p:txBody>
      </p:sp>
    </p:spTree>
    <p:extLst>
      <p:ext uri="{BB962C8B-B14F-4D97-AF65-F5344CB8AC3E}">
        <p14:creationId xmlns:p14="http://schemas.microsoft.com/office/powerpoint/2010/main" val="3340167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اولا- الانتخاب </a:t>
            </a:r>
            <a:r>
              <a:rPr lang="ar-IQ" dirty="0" err="1"/>
              <a:t>الكلوني</a:t>
            </a:r>
            <a:r>
              <a:rPr lang="ar-IQ" dirty="0"/>
              <a:t>  وله شكلان :</a:t>
            </a:r>
          </a:p>
          <a:p>
            <a:r>
              <a:rPr lang="ar-IQ" dirty="0"/>
              <a:t>1-	الانتخاب </a:t>
            </a:r>
            <a:r>
              <a:rPr lang="ar-IQ" dirty="0" err="1"/>
              <a:t>الكلوني</a:t>
            </a:r>
            <a:r>
              <a:rPr lang="ar-IQ" dirty="0"/>
              <a:t> الجماعي (الشكل 1) :</a:t>
            </a:r>
          </a:p>
          <a:p>
            <a:r>
              <a:rPr lang="ar-IQ" dirty="0"/>
              <a:t>      تستخدم هذه الطريقة من الانتخاب لتنقية الاصناف الخضرية من بعض الصفات الرديئة التي تظهر نتيجة </a:t>
            </a:r>
            <a:r>
              <a:rPr lang="ar-IQ" dirty="0" err="1"/>
              <a:t>للاسباب</a:t>
            </a:r>
            <a:r>
              <a:rPr lang="ar-IQ" dirty="0"/>
              <a:t> التي ورد ذكرها سابقا. وتتلخص بداية بتقييم نباتات الصنف الخضري لانتخاب افضلها والتي يطلق عليها تسمية نباتات </a:t>
            </a:r>
            <a:r>
              <a:rPr lang="ar-IQ" dirty="0" err="1"/>
              <a:t>الايليت</a:t>
            </a:r>
            <a:r>
              <a:rPr lang="ar-IQ" dirty="0"/>
              <a:t>، ثم يتم اكثارها خضريا </a:t>
            </a:r>
            <a:r>
              <a:rPr lang="ar-IQ" dirty="0" err="1"/>
              <a:t>باحدى</a:t>
            </a:r>
            <a:r>
              <a:rPr lang="ar-IQ" dirty="0"/>
              <a:t> طرق التكاثر الخضري وتزرع جميع الكلونات الناتجة معا في قطعة ارض واحدة ومن ثم تنتخب افضل نباتات هذه الكلونات، ثم </a:t>
            </a:r>
            <a:r>
              <a:rPr lang="ar-IQ" dirty="0" err="1"/>
              <a:t>اكاثارها</a:t>
            </a:r>
            <a:r>
              <a:rPr lang="ar-IQ" dirty="0"/>
              <a:t> خضريا، وتستمر عملية الانتخاب على مدى عدة اجيال حتى يتم تخليص الصنف الخضري من الصفات الرديئة غير المرغوبة.</a:t>
            </a:r>
          </a:p>
          <a:p>
            <a:endParaRPr lang="ar-IQ" dirty="0"/>
          </a:p>
          <a:p>
            <a:endParaRPr lang="ar-IQ" dirty="0"/>
          </a:p>
          <a:p>
            <a:endParaRPr lang="ar-IQ" dirty="0"/>
          </a:p>
        </p:txBody>
      </p:sp>
    </p:spTree>
    <p:extLst>
      <p:ext uri="{BB962C8B-B14F-4D97-AF65-F5344CB8AC3E}">
        <p14:creationId xmlns:p14="http://schemas.microsoft.com/office/powerpoint/2010/main" val="603875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204632"/>
          </a:xfrm>
        </p:spPr>
        <p:txBody>
          <a:bodyPr>
            <a:normAutofit fontScale="90000"/>
          </a:bodyPr>
          <a:lstStyle/>
          <a:p>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1600" y="1052737"/>
            <a:ext cx="6984776" cy="5271864"/>
          </a:xfrm>
        </p:spPr>
      </p:pic>
    </p:spTree>
    <p:extLst>
      <p:ext uri="{BB962C8B-B14F-4D97-AF65-F5344CB8AC3E}">
        <p14:creationId xmlns:p14="http://schemas.microsoft.com/office/powerpoint/2010/main" val="2894004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95536" y="260648"/>
            <a:ext cx="8229600" cy="45719"/>
          </a:xfrm>
        </p:spPr>
        <p:txBody>
          <a:bodyPr>
            <a:normAutofit fontScale="90000"/>
          </a:bodyPr>
          <a:lstStyle/>
          <a:p>
            <a:endParaRPr lang="ar-IQ" dirty="0"/>
          </a:p>
        </p:txBody>
      </p:sp>
      <p:sp>
        <p:nvSpPr>
          <p:cNvPr id="3" name="عنصر نائب للمحتوى 2"/>
          <p:cNvSpPr>
            <a:spLocks noGrp="1"/>
          </p:cNvSpPr>
          <p:nvPr>
            <p:ph idx="1"/>
          </p:nvPr>
        </p:nvSpPr>
        <p:spPr>
          <a:xfrm>
            <a:off x="457200" y="1340768"/>
            <a:ext cx="8229600" cy="4983832"/>
          </a:xfrm>
        </p:spPr>
        <p:txBody>
          <a:bodyPr>
            <a:normAutofit fontScale="92500" lnSpcReduction="10000"/>
          </a:bodyPr>
          <a:lstStyle/>
          <a:p>
            <a:r>
              <a:rPr lang="ar-IQ" dirty="0"/>
              <a:t>2-	الانتخاب </a:t>
            </a:r>
            <a:r>
              <a:rPr lang="ar-IQ" dirty="0" err="1"/>
              <a:t>الكلوني</a:t>
            </a:r>
            <a:r>
              <a:rPr lang="ar-IQ" dirty="0"/>
              <a:t> الفردي (الشكل 2) :</a:t>
            </a:r>
          </a:p>
          <a:p>
            <a:r>
              <a:rPr lang="ar-IQ" dirty="0" smtClean="0"/>
              <a:t>تتميز </a:t>
            </a:r>
            <a:r>
              <a:rPr lang="ar-IQ" dirty="0"/>
              <a:t>طريقة الانتخاب </a:t>
            </a:r>
            <a:r>
              <a:rPr lang="ar-IQ" dirty="0" err="1"/>
              <a:t>الكلوني</a:t>
            </a:r>
            <a:r>
              <a:rPr lang="ar-IQ" dirty="0"/>
              <a:t> الفردي عن طريقة الانتخاب </a:t>
            </a:r>
            <a:r>
              <a:rPr lang="ar-IQ" dirty="0" err="1"/>
              <a:t>الكلوني</a:t>
            </a:r>
            <a:r>
              <a:rPr lang="ar-IQ" dirty="0"/>
              <a:t> الجماعي بانها وبعد انتخاب نباتات </a:t>
            </a:r>
            <a:r>
              <a:rPr lang="ar-IQ" dirty="0" err="1"/>
              <a:t>الايليت</a:t>
            </a:r>
            <a:r>
              <a:rPr lang="ar-IQ" dirty="0"/>
              <a:t> يتم اكثارها خضريا وتزرع الكلونات الناتجة كل على حدة في قطعة ارض مستقلة، ثم تجرى عملية تقييم لهذه الكلونات تستبعد بنتيجتها الكلونات التي تحوي نباتات ذات صفات غير مرغوبة. ثم تنتخب افضل نباتات الكلونات المتفوقة </a:t>
            </a:r>
            <a:r>
              <a:rPr lang="ar-IQ" dirty="0" err="1"/>
              <a:t>لاكثارها</a:t>
            </a:r>
            <a:r>
              <a:rPr lang="ar-IQ" dirty="0"/>
              <a:t> خضريا وتزرع الكلونات الناتجة كل على حدة في قطعة ارض مستقلة </a:t>
            </a:r>
            <a:r>
              <a:rPr lang="ar-IQ" dirty="0" err="1"/>
              <a:t>وتكررعملية</a:t>
            </a:r>
            <a:r>
              <a:rPr lang="ar-IQ" dirty="0"/>
              <a:t> الانتخاب السابقة حتى يتم تخليص الصنف الخضري من الصفات الرديئة غير المرغوبة.</a:t>
            </a:r>
          </a:p>
          <a:p>
            <a:r>
              <a:rPr lang="ar-IQ" dirty="0"/>
              <a:t>     تتجلى فعالية الانتخاب </a:t>
            </a:r>
            <a:r>
              <a:rPr lang="ar-IQ" dirty="0" err="1"/>
              <a:t>الكلوني</a:t>
            </a:r>
            <a:r>
              <a:rPr lang="ar-IQ" dirty="0"/>
              <a:t> الفردي مقارنة مع الانتخاب </a:t>
            </a:r>
            <a:r>
              <a:rPr lang="ar-IQ" dirty="0" err="1"/>
              <a:t>الكلوني</a:t>
            </a:r>
            <a:r>
              <a:rPr lang="ar-IQ" dirty="0"/>
              <a:t> الجماعي بالقيام بعملية تقييم للنبات المنتخب اولا ثم القيام بعملية تقييم </a:t>
            </a:r>
            <a:r>
              <a:rPr lang="ar-IQ" dirty="0" err="1"/>
              <a:t>الكلون</a:t>
            </a:r>
            <a:r>
              <a:rPr lang="ar-IQ" dirty="0"/>
              <a:t> الناتج عن اكثاره خضريا ومن ثم استبعاد الكلونات الرديئة. وتكشف طريقة الانتخاب الفردي فيما لو كان النبات المنتخب قد توفرت له ظروف مثالية جدا حتى استطاع النمو بشكل جديد ويتميز بصفات جيدة وذلك من خلال تقييم </a:t>
            </a:r>
            <a:r>
              <a:rPr lang="ar-IQ" dirty="0" err="1"/>
              <a:t>الكلون</a:t>
            </a:r>
            <a:r>
              <a:rPr lang="ar-IQ" dirty="0"/>
              <a:t> الناتج عن اكثاره خضريا. </a:t>
            </a:r>
          </a:p>
          <a:p>
            <a:endParaRPr lang="ar-IQ" dirty="0"/>
          </a:p>
        </p:txBody>
      </p:sp>
    </p:spTree>
    <p:extLst>
      <p:ext uri="{BB962C8B-B14F-4D97-AF65-F5344CB8AC3E}">
        <p14:creationId xmlns:p14="http://schemas.microsoft.com/office/powerpoint/2010/main" val="2016338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76640"/>
          </a:xfrm>
        </p:spPr>
        <p:txBody>
          <a:bodyPr>
            <a:normAutofit fontScale="90000"/>
          </a:bodyPr>
          <a:lstStyle/>
          <a:p>
            <a:endParaRPr lang="ar-IQ" dirty="0"/>
          </a:p>
        </p:txBody>
      </p:sp>
      <p:sp>
        <p:nvSpPr>
          <p:cNvPr id="3" name="عنصر نائب للمحتوى 2"/>
          <p:cNvSpPr>
            <a:spLocks noGrp="1"/>
          </p:cNvSpPr>
          <p:nvPr>
            <p:ph idx="1"/>
          </p:nvPr>
        </p:nvSpPr>
        <p:spPr>
          <a:xfrm>
            <a:off x="457200" y="1268760"/>
            <a:ext cx="8229600" cy="5055840"/>
          </a:xfrm>
        </p:spPr>
        <p:txBody>
          <a:bodyPr>
            <a:normAutofit fontScale="92500" lnSpcReduction="20000"/>
          </a:bodyPr>
          <a:lstStyle/>
          <a:p>
            <a:r>
              <a:rPr lang="ar-IQ" dirty="0"/>
              <a:t>ثانيا : التهجين الجنسي: </a:t>
            </a:r>
          </a:p>
          <a:p>
            <a:r>
              <a:rPr lang="ar-IQ" dirty="0"/>
              <a:t>    تتلخص اتجاهات استخدام التهجين الجنسي في تحسين النباتات المتكاثرة خضريا بما يلي:</a:t>
            </a:r>
          </a:p>
          <a:p>
            <a:r>
              <a:rPr lang="ar-IQ" dirty="0" smtClean="0"/>
              <a:t>1-يستخدم </a:t>
            </a:r>
            <a:r>
              <a:rPr lang="ar-IQ" dirty="0"/>
              <a:t>التهجين الجنسي في استثمار الاصناف الخضرية </a:t>
            </a:r>
            <a:r>
              <a:rPr lang="ar-IQ" dirty="0" err="1"/>
              <a:t>لانواع</a:t>
            </a:r>
            <a:r>
              <a:rPr lang="ar-IQ" dirty="0"/>
              <a:t> الفاكهة الثنائية المسكن مثل النخيل والفستق الحلبي او الاحادية المسكن والمتميزة بظاهرة عدم التوافق الذاتي كالكرز مثلا. يتميز كل من الفستق الحلبي والنخيل بان سقوط حبوب لقاح الازهار المذكرة على مياسم الازهار المؤنثة للصنف نفسه يؤدي الى الحصول على ثمار ذات صفات رديئة، لهذا يلجا العاملون في مجال التحسين الوراثي الى البحث على افضل السلالات المذكرة الملقحة التي تتوافق ازهارها مع ازهار الاشجار المؤنثة لزراعتها معا بشكل متبادل وذلك بهدف الحصول على انتاجية جيدة كما ونوعا وعلى سبيل المثال تعد السلالة اّدم من افضل الملقحات لصنفي الفستق الحلبي العاشوري </a:t>
            </a:r>
            <a:r>
              <a:rPr lang="ar-IQ" dirty="0" err="1"/>
              <a:t>والباتوري.وبالنسبة</a:t>
            </a:r>
            <a:r>
              <a:rPr lang="ar-IQ" dirty="0"/>
              <a:t> للكرز فان اصنافه تتميز بظاهرة عدم التوافق الذاتي لهذا يتم عادة زراعة عدة اصناف جيدة معا في الحقل الواحد وذلك لضمان حدوث التلقيح الخلطي فيما بينها وبالتالي ضمان الحصول على انتاجية جيدة كما ونوعا. </a:t>
            </a:r>
          </a:p>
          <a:p>
            <a:r>
              <a:rPr lang="ar-IQ" dirty="0"/>
              <a:t> </a:t>
            </a:r>
          </a:p>
        </p:txBody>
      </p:sp>
    </p:spTree>
    <p:extLst>
      <p:ext uri="{BB962C8B-B14F-4D97-AF65-F5344CB8AC3E}">
        <p14:creationId xmlns:p14="http://schemas.microsoft.com/office/powerpoint/2010/main" val="3669835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48648"/>
          </a:xfrm>
        </p:spPr>
        <p:txBody>
          <a:bodyPr>
            <a:normAutofit fontScale="90000"/>
          </a:bodyPr>
          <a:lstStyle/>
          <a:p>
            <a:endParaRPr lang="ar-IQ" dirty="0"/>
          </a:p>
        </p:txBody>
      </p:sp>
      <p:sp>
        <p:nvSpPr>
          <p:cNvPr id="3" name="عنصر نائب للمحتوى 2"/>
          <p:cNvSpPr>
            <a:spLocks noGrp="1"/>
          </p:cNvSpPr>
          <p:nvPr>
            <p:ph idx="1"/>
          </p:nvPr>
        </p:nvSpPr>
        <p:spPr>
          <a:xfrm>
            <a:off x="457200" y="1340768"/>
            <a:ext cx="8229600" cy="5400600"/>
          </a:xfrm>
        </p:spPr>
        <p:txBody>
          <a:bodyPr>
            <a:normAutofit fontScale="85000" lnSpcReduction="10000"/>
          </a:bodyPr>
          <a:lstStyle/>
          <a:p>
            <a:r>
              <a:rPr lang="ar-IQ" dirty="0" smtClean="0"/>
              <a:t>2- </a:t>
            </a:r>
            <a:r>
              <a:rPr lang="ar-IQ" dirty="0"/>
              <a:t>يستخدم التهجين الجنسي في استنباط الاصناف الجديدة وكما يلي :</a:t>
            </a:r>
          </a:p>
          <a:p>
            <a:r>
              <a:rPr lang="ar-IQ" dirty="0"/>
              <a:t>أ: التهجين الاصطناعي بين افضل الاصناف التابعة للنوع النباتي نفسه وبكافة الاتجاهات ومن ثم    زراعة البذور الهجينة الناتجة لدراسة صفات النباتات او الاشجار الناتجة عنها وتقييمها فان تفوقت على الاباء تتم المحافظة عليها </a:t>
            </a:r>
            <a:r>
              <a:rPr lang="ar-IQ" dirty="0" err="1"/>
              <a:t>باكثارها</a:t>
            </a:r>
            <a:r>
              <a:rPr lang="ar-IQ" dirty="0"/>
              <a:t> خضريا.</a:t>
            </a:r>
          </a:p>
          <a:p>
            <a:r>
              <a:rPr lang="ar-IQ" dirty="0"/>
              <a:t>ب: التهجين الاصطناعي بين صنفين تابعين للنوع النباتي نفسه وذلك بهدف اضافة صفة فيزيولوجية معينة للصنف الجيد منها، فعلى سبيل المثال تمت اضافة صفة المقاومة لحشرة </a:t>
            </a:r>
            <a:r>
              <a:rPr lang="ar-IQ" dirty="0" err="1"/>
              <a:t>الفيلوكسيرا</a:t>
            </a:r>
            <a:r>
              <a:rPr lang="ar-IQ" dirty="0"/>
              <a:t> الى الكرمة الاوربية بتهجينها مع الكرمة الامريكية المقاومة لهذه الحشرة. وغالبا ما يستخدم الهجين الناتج عن تهجين الجنسي مباشرة </a:t>
            </a:r>
            <a:r>
              <a:rPr lang="ar-IQ" dirty="0" err="1"/>
              <a:t>باكثاره</a:t>
            </a:r>
            <a:r>
              <a:rPr lang="ar-IQ" dirty="0"/>
              <a:t> خضريا او يتطلب الامر في بعض الاحيان الى ضرورة الحصول على الجيل الثاني</a:t>
            </a:r>
            <a:r>
              <a:rPr lang="en-US" dirty="0"/>
              <a:t>F2  </a:t>
            </a:r>
            <a:r>
              <a:rPr lang="ar-IQ" dirty="0"/>
              <a:t>وذلك عند ظهور صفة غير مرغوبة في الجيل الاول حيث يتم اجراء التلقيح الذاتي لنباتات الجيل الاول او يتم اللجوء الى التهجين الرجعي مع الاب المتميز بغالبية الصفات المرغوبة فمثلا في مثالنا السابق عن الكرمة الاوربية والامريكية فعندما يتم التهجين بينهما تكون نباتات الجيل الاول الهجينة </a:t>
            </a:r>
            <a:r>
              <a:rPr lang="en-US" dirty="0"/>
              <a:t>F1 </a:t>
            </a:r>
            <a:r>
              <a:rPr lang="ar-IQ" dirty="0"/>
              <a:t>متميزة  بصفة المقاومة لحشرة </a:t>
            </a:r>
            <a:r>
              <a:rPr lang="ar-IQ" dirty="0" err="1"/>
              <a:t>الفيلوكسيرا</a:t>
            </a:r>
            <a:r>
              <a:rPr lang="ar-IQ" dirty="0"/>
              <a:t> وبالطعم الحامض لثمارها، وبما ان </a:t>
            </a:r>
            <a:r>
              <a:rPr lang="ar-IQ" dirty="0" err="1"/>
              <a:t>المسؤل</a:t>
            </a:r>
            <a:r>
              <a:rPr lang="ar-IQ" dirty="0"/>
              <a:t> عن صفة طعم الثمار هو موروثة واحدة فقد تم اجراء </a:t>
            </a:r>
            <a:r>
              <a:rPr lang="ar-IQ" dirty="0" err="1"/>
              <a:t>التلقيج</a:t>
            </a:r>
            <a:r>
              <a:rPr lang="ar-IQ" dirty="0"/>
              <a:t> الذاتي لنباتات الجيل الاول فظهر بين افراد الجيل </a:t>
            </a:r>
            <a:r>
              <a:rPr lang="ar-IQ" dirty="0" err="1"/>
              <a:t>الاثاني</a:t>
            </a:r>
            <a:r>
              <a:rPr lang="ar-IQ" dirty="0"/>
              <a:t> </a:t>
            </a:r>
            <a:r>
              <a:rPr lang="en-US" dirty="0"/>
              <a:t>F2 </a:t>
            </a:r>
            <a:r>
              <a:rPr lang="ar-IQ" dirty="0"/>
              <a:t>نباتات تتميز </a:t>
            </a:r>
            <a:r>
              <a:rPr lang="ar-IQ" dirty="0" err="1"/>
              <a:t>بالاضافة</a:t>
            </a:r>
            <a:r>
              <a:rPr lang="ar-IQ" dirty="0"/>
              <a:t> الى صفة المقاومة لحشرة </a:t>
            </a:r>
            <a:r>
              <a:rPr lang="ar-IQ" dirty="0" err="1"/>
              <a:t>الفيلوكسرا</a:t>
            </a:r>
            <a:r>
              <a:rPr lang="ar-IQ" dirty="0"/>
              <a:t> بصفة الطعم الحو للثمار وتم اكثار هذه النباتات خضريا.</a:t>
            </a:r>
          </a:p>
        </p:txBody>
      </p:sp>
    </p:spTree>
    <p:extLst>
      <p:ext uri="{BB962C8B-B14F-4D97-AF65-F5344CB8AC3E}">
        <p14:creationId xmlns:p14="http://schemas.microsoft.com/office/powerpoint/2010/main" val="1944862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492664"/>
          </a:xfrm>
        </p:spPr>
        <p:txBody>
          <a:bodyPr>
            <a:normAutofit fontScale="90000"/>
          </a:bodyPr>
          <a:lstStyle/>
          <a:p>
            <a:endParaRPr lang="ar-IQ"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1196753"/>
            <a:ext cx="6840759" cy="5127848"/>
          </a:xfrm>
        </p:spPr>
      </p:pic>
    </p:spTree>
    <p:extLst>
      <p:ext uri="{BB962C8B-B14F-4D97-AF65-F5344CB8AC3E}">
        <p14:creationId xmlns:p14="http://schemas.microsoft.com/office/powerpoint/2010/main" val="549391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ج- التهجين الاصطناعي بين الاصناف التابعة </a:t>
            </a:r>
            <a:r>
              <a:rPr lang="ar-IQ" dirty="0" err="1"/>
              <a:t>لانواع</a:t>
            </a:r>
            <a:r>
              <a:rPr lang="ar-IQ" dirty="0"/>
              <a:t> نباتية مختلفة اذ لا خوف هنا من الحصول   على هجن عقيمة لان اكثارها يتم خضريا. </a:t>
            </a:r>
          </a:p>
          <a:p>
            <a:r>
              <a:rPr lang="ar-IQ" dirty="0"/>
              <a:t>د- زراعة </a:t>
            </a:r>
            <a:r>
              <a:rPr lang="ar-IQ" dirty="0" err="1"/>
              <a:t>بذورالفواكه</a:t>
            </a:r>
            <a:r>
              <a:rPr lang="ar-IQ" dirty="0"/>
              <a:t> الخلطية التلقيح (الناتجة عن التهجين الجنسي الطبيعي غير الاصطناعي) فكل نبتة ناتجة عنها ربما تشير الى ميلاد صنف خضري جديد ، وهذا ما قام </a:t>
            </a:r>
            <a:r>
              <a:rPr lang="ar-IQ" dirty="0" err="1"/>
              <a:t>بة</a:t>
            </a:r>
            <a:r>
              <a:rPr lang="ar-IQ" dirty="0"/>
              <a:t> العالم الروسي الشهير </a:t>
            </a:r>
            <a:r>
              <a:rPr lang="ar-IQ" dirty="0" err="1"/>
              <a:t>ميشورين</a:t>
            </a:r>
            <a:r>
              <a:rPr lang="ar-IQ" dirty="0"/>
              <a:t>، اذ استنبط الكثير من اصناف الفاكهة بزراعة بذور الفاكهة المحلية والمستوردة وذلك </a:t>
            </a:r>
            <a:r>
              <a:rPr lang="ar-IQ" dirty="0" err="1"/>
              <a:t>للاسنفادة</a:t>
            </a:r>
            <a:r>
              <a:rPr lang="ar-IQ" dirty="0"/>
              <a:t> من الانعزالات الوراثية التي تظهر نتيجة التلقيح الخلطي بين نباتات الصنف الواحد او الاصناف المختلفة لكن هذا الاسلوب يحتاج الى مساحات كبيرة وجهد ونفقات كثيرة. </a:t>
            </a:r>
          </a:p>
          <a:p>
            <a:endParaRPr lang="ar-IQ" dirty="0"/>
          </a:p>
        </p:txBody>
      </p:sp>
    </p:spTree>
    <p:extLst>
      <p:ext uri="{BB962C8B-B14F-4D97-AF65-F5344CB8AC3E}">
        <p14:creationId xmlns:p14="http://schemas.microsoft.com/office/powerpoint/2010/main" val="1238235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360040"/>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832648"/>
          </a:xfrm>
        </p:spPr>
        <p:txBody>
          <a:bodyPr>
            <a:normAutofit fontScale="77500" lnSpcReduction="20000"/>
          </a:bodyPr>
          <a:lstStyle/>
          <a:p>
            <a:r>
              <a:rPr lang="ar-IQ" dirty="0"/>
              <a:t>ولضمان نجاح عملية التحسين الوراثي للنباتات المتكاثرة خضريا باستخدام التهجين الجنسي يجب مراعاة ما يلي : </a:t>
            </a:r>
          </a:p>
          <a:p>
            <a:r>
              <a:rPr lang="ar-IQ" dirty="0" smtClean="0"/>
              <a:t>1-ان </a:t>
            </a:r>
            <a:r>
              <a:rPr lang="ar-IQ" dirty="0"/>
              <a:t>يكون موعد ازهار الاصناف التي تستخدم كاب في عملية التهجين متوافقا او ابكر من موعد ازهار الاصناف التي تستخدم كام حتى يتسنى جمع حبوب اللقاح ومن ثم تخزينها في ظروف مناسبة ريثما يحين موعد تفتح ازهار الصنف الام.</a:t>
            </a:r>
          </a:p>
          <a:p>
            <a:r>
              <a:rPr lang="ar-IQ" dirty="0"/>
              <a:t>2-	اجراء المعاملات المناسبة (ميكانيكية، كيمياوية ، فيزيائية) لكسر طور سكون البذور الهجينة الناتجة.</a:t>
            </a:r>
          </a:p>
          <a:p>
            <a:r>
              <a:rPr lang="ar-IQ" dirty="0"/>
              <a:t>3-	اجراء عملية الانتخاب على النباتات الناتجة عن زراعة البذور الهجينة للفاكهة على مرحلتيــن :</a:t>
            </a:r>
          </a:p>
          <a:p>
            <a:r>
              <a:rPr lang="ar-IQ" dirty="0"/>
              <a:t>الاولى: الانتخاب في مرحلة  الشتلات اي قبل دخول الاشجار في طور الاثمار : </a:t>
            </a:r>
          </a:p>
          <a:p>
            <a:r>
              <a:rPr lang="ar-IQ" dirty="0" smtClean="0"/>
              <a:t>ان </a:t>
            </a:r>
            <a:r>
              <a:rPr lang="ar-IQ" dirty="0"/>
              <a:t>الانتخاب الصحيح والسليم الشتلات يؤدي ليس فقط الى اختصار عدد الشتلات التي ستنتقل للزراعة في البستان من اجل متابعة دراسة صفات الاشجار الناتجة عنها وانما يؤدي ايضا الى اختصار الكثير من الجهد والمال. ويلعب الالمام بالارتباط بين الصفات دورا اساسيا في عملية الانتخاب هذه، اذ يوجد الكثير من الصفات المميزة للشتلات والتي يستدل منها على صفات مستقلة </a:t>
            </a:r>
            <a:r>
              <a:rPr lang="ar-IQ" dirty="0" err="1"/>
              <a:t>للاشجار</a:t>
            </a:r>
            <a:r>
              <a:rPr lang="ar-IQ" dirty="0"/>
              <a:t> الناتجة عنها بعد دخولها في طور الاثمار. فمثلا صفة الحجم الكبير للبراعم الواقعة بشكل متقارب في شتلات التفاح والاجاص تدل على الطعم الحلو للثمار. </a:t>
            </a:r>
          </a:p>
          <a:p>
            <a:r>
              <a:rPr lang="ar-IQ" dirty="0" smtClean="0"/>
              <a:t>وبشكل </a:t>
            </a:r>
            <a:r>
              <a:rPr lang="ar-IQ" dirty="0"/>
              <a:t>عام تتميز الشتلات الجيدة للتفاح بصفات النمو القوي السريع والقشرة الملساء اللماعة للساق والتوزيع المنتظم والمتناسب للفروع مع شكل التاج والحجم المتوسط </a:t>
            </a:r>
            <a:r>
              <a:rPr lang="ar-IQ" dirty="0" err="1"/>
              <a:t>للاوراق</a:t>
            </a:r>
            <a:r>
              <a:rPr lang="ar-IQ" dirty="0"/>
              <a:t> واللون البني </a:t>
            </a:r>
            <a:r>
              <a:rPr lang="ar-IQ" dirty="0" err="1"/>
              <a:t>اوالرمادي</a:t>
            </a:r>
            <a:r>
              <a:rPr lang="ar-IQ" dirty="0"/>
              <a:t> للبراعم. بينما تتميز الشتلات الرديئة للتفاح بالنمو البري غير المنتظم والاوراق الصغيرة الحجم المدببة الراس </a:t>
            </a:r>
            <a:r>
              <a:rPr lang="ar-IQ" dirty="0" err="1"/>
              <a:t>والمتموضعة</a:t>
            </a:r>
            <a:r>
              <a:rPr lang="ar-IQ" dirty="0"/>
              <a:t> على مسافات </a:t>
            </a:r>
            <a:r>
              <a:rPr lang="ar-IQ" dirty="0" err="1"/>
              <a:t>متباعدة.وبين</a:t>
            </a:r>
            <a:r>
              <a:rPr lang="ar-IQ" dirty="0"/>
              <a:t> العالم الروسي </a:t>
            </a:r>
            <a:r>
              <a:rPr lang="ar-IQ" dirty="0" err="1"/>
              <a:t>ميتشورين</a:t>
            </a:r>
            <a:r>
              <a:rPr lang="ar-IQ" dirty="0"/>
              <a:t> وجود صفات مشتركة في الشتلات الجيدة لكل من التفاح والاجاص والخوخ وهي الاوراق العريضة السميكة والاعناق </a:t>
            </a:r>
            <a:r>
              <a:rPr lang="ar-IQ" dirty="0" err="1"/>
              <a:t>الثخي</a:t>
            </a:r>
            <a:endParaRPr lang="ar-IQ" dirty="0"/>
          </a:p>
          <a:p>
            <a:endParaRPr lang="ar-IQ" dirty="0"/>
          </a:p>
        </p:txBody>
      </p:sp>
    </p:spTree>
    <p:extLst>
      <p:ext uri="{BB962C8B-B14F-4D97-AF65-F5344CB8AC3E}">
        <p14:creationId xmlns:p14="http://schemas.microsoft.com/office/powerpoint/2010/main" val="2801664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572784"/>
          </a:xfrm>
        </p:spPr>
        <p:txBody>
          <a:bodyPr>
            <a:normAutofit/>
          </a:bodyPr>
          <a:lstStyle/>
          <a:p>
            <a:pPr algn="r"/>
            <a:r>
              <a:rPr lang="ar-IQ" sz="4000" dirty="0"/>
              <a:t>طرق تربية محاصيل خضرية التكاثر </a:t>
            </a:r>
            <a:r>
              <a:rPr lang="ar-IQ" dirty="0"/>
              <a:t/>
            </a:r>
            <a:br>
              <a:rPr lang="ar-IQ" dirty="0"/>
            </a:br>
            <a:r>
              <a:rPr lang="en-US" sz="2700" dirty="0"/>
              <a:t>Methods of Breeding </a:t>
            </a:r>
            <a:r>
              <a:rPr lang="en-US" sz="2700" dirty="0" err="1"/>
              <a:t>Vegegatively</a:t>
            </a:r>
            <a:r>
              <a:rPr lang="en-US" sz="2700" dirty="0"/>
              <a:t> propagated Crops</a:t>
            </a:r>
            <a:br>
              <a:rPr lang="en-US" sz="2700" dirty="0"/>
            </a:br>
            <a:endParaRPr lang="ar-IQ" sz="2700" dirty="0"/>
          </a:p>
        </p:txBody>
      </p:sp>
      <p:sp>
        <p:nvSpPr>
          <p:cNvPr id="3" name="عنصر نائب للمحتوى 2"/>
          <p:cNvSpPr>
            <a:spLocks noGrp="1"/>
          </p:cNvSpPr>
          <p:nvPr>
            <p:ph idx="1"/>
          </p:nvPr>
        </p:nvSpPr>
        <p:spPr>
          <a:xfrm>
            <a:off x="457200" y="2132856"/>
            <a:ext cx="8229600" cy="4191744"/>
          </a:xfrm>
        </p:spPr>
        <p:txBody>
          <a:bodyPr>
            <a:normAutofit lnSpcReduction="10000"/>
          </a:bodyPr>
          <a:lstStyle/>
          <a:p>
            <a:r>
              <a:rPr lang="ar-IQ" dirty="0"/>
              <a:t> كما بينا في محاضرات سابقة بان النباتات تختلف في طرق تكاثرها، فهي اما تتكاثر بواسطة البذور او بواسطة الاجزاء الخضرية. ان طبيعة التكاثر الخضري في النبات جاء نتيجة لعدم تكون البذور، او لان البذور </a:t>
            </a:r>
            <a:r>
              <a:rPr lang="ar-IQ" dirty="0" err="1"/>
              <a:t>لاتتكون</a:t>
            </a:r>
            <a:r>
              <a:rPr lang="ar-IQ" dirty="0"/>
              <a:t> الا تحت ظروف خاصة، او لقصر فترة  حيويتها وكذلك بسبب المدى الواسع في عدم التمثل في العوامل الوراثية لذلك النبات. </a:t>
            </a:r>
          </a:p>
          <a:p>
            <a:r>
              <a:rPr lang="ar-IQ" dirty="0" smtClean="0"/>
              <a:t>ان </a:t>
            </a:r>
            <a:r>
              <a:rPr lang="ar-IQ" dirty="0"/>
              <a:t>جميع الاصناف التجارية من القصب السكري والموز والبطاطا تكون بشكل عام عقيمة لعدم ازهارها بسبب عوامل وراثية اضافة الى عدم ملائمة الظروف الجوية. كما ان لطبيعة العمليات الزراعية تأثير كبير في عدم ازهار بعض النباتات مثل الثوم ونباتات الزينة. كل هذه العوائق تدعو الى استعمال وسائل اخرى لتكاثر هذه النباتات ومن هذه الوسائل الاجزاء الخضرية. </a:t>
            </a:r>
          </a:p>
        </p:txBody>
      </p:sp>
    </p:spTree>
    <p:extLst>
      <p:ext uri="{BB962C8B-B14F-4D97-AF65-F5344CB8AC3E}">
        <p14:creationId xmlns:p14="http://schemas.microsoft.com/office/powerpoint/2010/main" val="172424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360040"/>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760640"/>
          </a:xfrm>
        </p:spPr>
        <p:txBody>
          <a:bodyPr>
            <a:normAutofit fontScale="92500" lnSpcReduction="20000"/>
          </a:bodyPr>
          <a:lstStyle/>
          <a:p>
            <a:r>
              <a:rPr lang="ar-IQ" dirty="0"/>
              <a:t>الثانية : الانتخاب بعد دخول الاشجار في طور السكون : يتم في هذه المرحلة التركيز على الصفات التالية : </a:t>
            </a:r>
          </a:p>
          <a:p>
            <a:r>
              <a:rPr lang="ar-IQ" dirty="0"/>
              <a:t>1- تجانس الاشجار في ارتفاعاتها .</a:t>
            </a:r>
          </a:p>
          <a:p>
            <a:r>
              <a:rPr lang="ar-IQ" dirty="0"/>
              <a:t>2- دخول الاشجار طور نضج الثمار في ان واحد .</a:t>
            </a:r>
          </a:p>
          <a:p>
            <a:r>
              <a:rPr lang="ar-IQ" dirty="0"/>
              <a:t>3- الانتاجية السنوية وغياب ظاهرة المعاومة.</a:t>
            </a:r>
          </a:p>
          <a:p>
            <a:r>
              <a:rPr lang="ar-IQ" dirty="0"/>
              <a:t>4- المقاومة </a:t>
            </a:r>
            <a:r>
              <a:rPr lang="ar-IQ" dirty="0" err="1"/>
              <a:t>للامراض</a:t>
            </a:r>
            <a:r>
              <a:rPr lang="ar-IQ" dirty="0"/>
              <a:t> والحشرات .</a:t>
            </a:r>
          </a:p>
          <a:p>
            <a:r>
              <a:rPr lang="ar-IQ" dirty="0"/>
              <a:t>5- تحمل الظروف البيئية والمناخية القاسية. </a:t>
            </a:r>
          </a:p>
          <a:p>
            <a:r>
              <a:rPr lang="ar-IQ" dirty="0"/>
              <a:t>6- الالتصاق الجيد للثمار </a:t>
            </a:r>
            <a:r>
              <a:rPr lang="ar-IQ" dirty="0" err="1"/>
              <a:t>بالاغصان</a:t>
            </a:r>
            <a:r>
              <a:rPr lang="ar-IQ" dirty="0"/>
              <a:t>. </a:t>
            </a:r>
          </a:p>
          <a:p>
            <a:r>
              <a:rPr lang="ar-IQ" dirty="0"/>
              <a:t>7- الصفات النوعية الجيدة للثمار .</a:t>
            </a:r>
          </a:p>
          <a:p>
            <a:r>
              <a:rPr lang="ar-IQ" dirty="0"/>
              <a:t>8- تحمل الثمار لعمليات القطاف والتعبئة والنقل والتخزين.</a:t>
            </a:r>
          </a:p>
          <a:p>
            <a:r>
              <a:rPr lang="ar-IQ" dirty="0" smtClean="0"/>
              <a:t>وبعد </a:t>
            </a:r>
            <a:r>
              <a:rPr lang="ar-IQ" dirty="0"/>
              <a:t>ان يتم انتخاب افضل الاشجار الهجينة الناتجة، </a:t>
            </a:r>
            <a:r>
              <a:rPr lang="ar-IQ" dirty="0" err="1"/>
              <a:t>فاما</a:t>
            </a:r>
            <a:r>
              <a:rPr lang="ar-IQ" dirty="0"/>
              <a:t> يتم اكثارها خضريا لتعميم زراعتها بعد التأكد من تفوقها على الاصناف المحلية والمحسنة او تؤخذ منها العقل او البراعم لتطعيمها على مختلف الاصول  ليصار الى مقارنة صفات الاشجار الناتجة مع صفات افضل الاصناف المحلية والمحسنة، فان تفوقت في صفاتها استمرت مراقبتها </a:t>
            </a:r>
            <a:r>
              <a:rPr lang="ar-IQ" dirty="0" err="1"/>
              <a:t>لاعوام</a:t>
            </a:r>
            <a:r>
              <a:rPr lang="ar-IQ" dirty="0"/>
              <a:t> عديدة لدراسة صفة التعمير عندها ثم يتم اكثارها خضريا وتعمم زراعتها في المناطق التي تتوفر فيها الظروف البيئية والمناخية المناسبة.</a:t>
            </a:r>
          </a:p>
          <a:p>
            <a:endParaRPr lang="ar-IQ" dirty="0"/>
          </a:p>
        </p:txBody>
      </p:sp>
    </p:spTree>
    <p:extLst>
      <p:ext uri="{BB962C8B-B14F-4D97-AF65-F5344CB8AC3E}">
        <p14:creationId xmlns:p14="http://schemas.microsoft.com/office/powerpoint/2010/main" val="2180356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ثالثا: التهجين الخضري </a:t>
            </a:r>
          </a:p>
          <a:p>
            <a:r>
              <a:rPr lang="ar-IQ" dirty="0" smtClean="0"/>
              <a:t>وهو </a:t>
            </a:r>
            <a:r>
              <a:rPr lang="ar-IQ" dirty="0"/>
              <a:t>عبارة عن عملية التطعيم </a:t>
            </a:r>
            <a:r>
              <a:rPr lang="ar-IQ" dirty="0" err="1"/>
              <a:t>باشكالها</a:t>
            </a:r>
            <a:r>
              <a:rPr lang="ar-IQ" dirty="0"/>
              <a:t> المختلفة والتي تجرى عادة بين الاصناف التابعة للنوع النباتي نفسه. لكن في بعض الاحيان يمكن اجراء عملية التطعيم بين الاصناف التابعة </a:t>
            </a:r>
            <a:r>
              <a:rPr lang="ar-IQ" dirty="0" err="1"/>
              <a:t>لانواع</a:t>
            </a:r>
            <a:r>
              <a:rPr lang="ar-IQ" dirty="0"/>
              <a:t> نباتية مختلفة ،وتسمى الهجن التي يتم الحصول عليها بهذا الشكل من التطعيم بالهجن الخيالية او </a:t>
            </a:r>
            <a:r>
              <a:rPr lang="ar-IQ" dirty="0" err="1"/>
              <a:t>الكيميرا</a:t>
            </a:r>
            <a:r>
              <a:rPr lang="ar-IQ" dirty="0"/>
              <a:t> .</a:t>
            </a:r>
          </a:p>
          <a:p>
            <a:r>
              <a:rPr lang="ar-IQ" dirty="0" smtClean="0"/>
              <a:t>تتكون </a:t>
            </a:r>
            <a:r>
              <a:rPr lang="ar-IQ" dirty="0"/>
              <a:t>الهجن الخضرية الخيالية من انسجة كلا النباتين الابوين المختلفين طبعا في تركيبهما الوراثي ويحدث نتيجة لعملية التطعيم تداخل بين انسجتهما المختلفة او تراكم لبعض الانسجة وعند تكاثر هذه الانسجة </a:t>
            </a:r>
            <a:r>
              <a:rPr lang="ar-IQ" dirty="0" err="1"/>
              <a:t>فاما</a:t>
            </a:r>
            <a:r>
              <a:rPr lang="ar-IQ" dirty="0"/>
              <a:t> يحدث فصل </a:t>
            </a:r>
            <a:r>
              <a:rPr lang="ar-IQ" dirty="0" err="1"/>
              <a:t>للانسجة</a:t>
            </a:r>
            <a:r>
              <a:rPr lang="ar-IQ" dirty="0"/>
              <a:t> المتراكمة او تداخل فيما بينها. ويتم اكثار الهجن الخيالية خضريا فقط .ومن الامثلة على الهجن الخيالية او </a:t>
            </a:r>
            <a:r>
              <a:rPr lang="ar-IQ" dirty="0" err="1"/>
              <a:t>الكيميرا</a:t>
            </a:r>
            <a:r>
              <a:rPr lang="ar-IQ" dirty="0"/>
              <a:t> ما يلاحظ عند كرمة العنب حيث تتكون عناقيد ذات ثمار سوداء اللون واخرى ذات ثمار صفراء اللون نتيجة للتهجين الخضري بين اصناف متباينة في تركيبها الوراثي.</a:t>
            </a:r>
          </a:p>
          <a:p>
            <a:endParaRPr lang="ar-IQ" dirty="0"/>
          </a:p>
        </p:txBody>
      </p:sp>
    </p:spTree>
    <p:extLst>
      <p:ext uri="{BB962C8B-B14F-4D97-AF65-F5344CB8AC3E}">
        <p14:creationId xmlns:p14="http://schemas.microsoft.com/office/powerpoint/2010/main" val="1531816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76640"/>
          </a:xfrm>
        </p:spPr>
        <p:txBody>
          <a:bodyPr>
            <a:normAutofit fontScale="90000"/>
          </a:bodyPr>
          <a:lstStyle/>
          <a:p>
            <a:endParaRPr lang="ar-IQ" dirty="0"/>
          </a:p>
        </p:txBody>
      </p:sp>
      <p:sp>
        <p:nvSpPr>
          <p:cNvPr id="3" name="عنصر نائب للمحتوى 2"/>
          <p:cNvSpPr>
            <a:spLocks noGrp="1"/>
          </p:cNvSpPr>
          <p:nvPr>
            <p:ph idx="1"/>
          </p:nvPr>
        </p:nvSpPr>
        <p:spPr>
          <a:xfrm>
            <a:off x="457200" y="1196752"/>
            <a:ext cx="8229600" cy="5127848"/>
          </a:xfrm>
        </p:spPr>
        <p:txBody>
          <a:bodyPr>
            <a:normAutofit lnSpcReduction="10000"/>
          </a:bodyPr>
          <a:lstStyle/>
          <a:p>
            <a:r>
              <a:rPr lang="ar-IQ" dirty="0"/>
              <a:t>رابعا: احداث الطفرات اصطناعيا او استغلال الطفرات الطبيعية التلقائية :</a:t>
            </a:r>
          </a:p>
          <a:p>
            <a:r>
              <a:rPr lang="ar-IQ" dirty="0" smtClean="0"/>
              <a:t>على </a:t>
            </a:r>
            <a:r>
              <a:rPr lang="ar-IQ" dirty="0"/>
              <a:t>الرغم من ندرة الطفرات المفيدة وعلى الرغم من صعوبة تمييز الطفرات الفيزيولوجية </a:t>
            </a:r>
            <a:r>
              <a:rPr lang="ar-IQ" dirty="0" err="1"/>
              <a:t>لانها</a:t>
            </a:r>
            <a:r>
              <a:rPr lang="ar-IQ" dirty="0"/>
              <a:t> </a:t>
            </a:r>
            <a:r>
              <a:rPr lang="ar-IQ" dirty="0" err="1"/>
              <a:t>غيرمرئية</a:t>
            </a:r>
            <a:r>
              <a:rPr lang="ar-IQ" dirty="0"/>
              <a:t> فانه يتم الاستفادة من الطفرات المورفولوجية على نطاق واسع في عملية التحسين الوراثي، اذ يتم اكثار الاجزاء النباتية التي تعرضت لمثل هذه الطفرات خضريا ومن ثم تقييم صفات النباتات الناتجة فان تفوقت في صفاتها فهذا يعني ميلاد صنف خضري جديد. ومن امثلة على ذلك :</a:t>
            </a:r>
          </a:p>
          <a:p>
            <a:r>
              <a:rPr lang="ar-IQ" dirty="0"/>
              <a:t>- صنف البرتقال ابي صرة.</a:t>
            </a:r>
          </a:p>
          <a:p>
            <a:r>
              <a:rPr lang="ar-IQ" dirty="0"/>
              <a:t>- صنف البرتقال الدموي.</a:t>
            </a:r>
          </a:p>
          <a:p>
            <a:r>
              <a:rPr lang="ar-IQ" dirty="0"/>
              <a:t>- صنف التفاح ستاركن الذي نشأ نتيجة لطفرة طبيعية على صنف التفاح </a:t>
            </a:r>
            <a:r>
              <a:rPr lang="ar-IQ" dirty="0" err="1"/>
              <a:t>ديليشز</a:t>
            </a:r>
            <a:r>
              <a:rPr lang="ar-IQ" dirty="0"/>
              <a:t>.</a:t>
            </a:r>
          </a:p>
          <a:p>
            <a:r>
              <a:rPr lang="ar-IQ" dirty="0"/>
              <a:t>- اصناف الموز والاناناس التجارية الخالية من البذور التي </a:t>
            </a:r>
            <a:r>
              <a:rPr lang="ar-IQ" dirty="0" err="1"/>
              <a:t>نشات</a:t>
            </a:r>
            <a:r>
              <a:rPr lang="ar-IQ" dirty="0"/>
              <a:t> نتيجة لتعرض اصولها البرية لحدوث الطفرات الطبيعية.</a:t>
            </a:r>
          </a:p>
          <a:p>
            <a:endParaRPr lang="ar-IQ" dirty="0"/>
          </a:p>
        </p:txBody>
      </p:sp>
    </p:spTree>
    <p:extLst>
      <p:ext uri="{BB962C8B-B14F-4D97-AF65-F5344CB8AC3E}">
        <p14:creationId xmlns:p14="http://schemas.microsoft.com/office/powerpoint/2010/main" val="2773541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محاسن طرق تربية نباتات ذات التكاثر الخضري:</a:t>
            </a:r>
          </a:p>
        </p:txBody>
      </p:sp>
      <p:sp>
        <p:nvSpPr>
          <p:cNvPr id="3" name="عنصر نائب للمحتوى 2"/>
          <p:cNvSpPr>
            <a:spLocks noGrp="1"/>
          </p:cNvSpPr>
          <p:nvPr>
            <p:ph idx="1"/>
          </p:nvPr>
        </p:nvSpPr>
        <p:spPr/>
        <p:txBody>
          <a:bodyPr>
            <a:normAutofit fontScale="77500" lnSpcReduction="20000"/>
          </a:bodyPr>
          <a:lstStyle/>
          <a:p>
            <a:pPr marL="16510" algn="just">
              <a:lnSpc>
                <a:spcPct val="115000"/>
              </a:lnSpc>
              <a:spcAft>
                <a:spcPts val="1000"/>
              </a:spcAft>
            </a:pPr>
            <a:r>
              <a:rPr lang="ar-IQ" sz="2800" b="1" dirty="0">
                <a:latin typeface="Calibri"/>
                <a:ea typeface="Times New Roman"/>
                <a:cs typeface="Arial"/>
              </a:rPr>
              <a:t> </a:t>
            </a:r>
            <a:r>
              <a:rPr lang="ar-IQ" sz="2800" dirty="0">
                <a:latin typeface="Calibri"/>
                <a:ea typeface="Times New Roman"/>
                <a:cs typeface="Arial"/>
              </a:rPr>
              <a:t>نظرا لطبيعة المحاصيل ذات التكاثر الخضري فان برامج التربية لها عدد من المحاسن التي تميزها عن برامج تربية المحاصيل الاخرى ومن اهم هذه المحاسن </a:t>
            </a:r>
            <a:r>
              <a:rPr lang="ar-IQ" sz="2800" dirty="0" err="1">
                <a:latin typeface="Calibri"/>
                <a:ea typeface="Times New Roman"/>
                <a:cs typeface="Arial"/>
              </a:rPr>
              <a:t>مايلي</a:t>
            </a:r>
            <a:r>
              <a:rPr lang="ar-IQ" sz="2800" dirty="0">
                <a:latin typeface="Calibri"/>
                <a:ea typeface="Times New Roman"/>
                <a:cs typeface="Arial"/>
              </a:rPr>
              <a:t>:</a:t>
            </a:r>
            <a:endParaRPr lang="en-US" sz="2000" dirty="0">
              <a:latin typeface="Calibri"/>
              <a:ea typeface="Times New Roman"/>
              <a:cs typeface="Arial"/>
            </a:endParaRPr>
          </a:p>
          <a:p>
            <a:pPr marL="16510" algn="just">
              <a:lnSpc>
                <a:spcPct val="115000"/>
              </a:lnSpc>
            </a:pPr>
            <a:r>
              <a:rPr lang="ar-IQ" sz="2800" dirty="0">
                <a:latin typeface="Calibri"/>
                <a:ea typeface="Times New Roman"/>
                <a:cs typeface="Arial"/>
              </a:rPr>
              <a:t> 1- ان الاصناف المنتجة بهذه الطرق تكون ثابتة </a:t>
            </a:r>
            <a:r>
              <a:rPr lang="ar-IQ" sz="2800" dirty="0" err="1">
                <a:latin typeface="Calibri"/>
                <a:ea typeface="Times New Roman"/>
                <a:cs typeface="Arial"/>
              </a:rPr>
              <a:t>لاتتغير</a:t>
            </a:r>
            <a:r>
              <a:rPr lang="ar-IQ" sz="2800" dirty="0">
                <a:latin typeface="Calibri"/>
                <a:ea typeface="Times New Roman"/>
                <a:cs typeface="Arial"/>
              </a:rPr>
              <a:t> من ناحية التركيب الوراثي والمظهر الخارجي ومن سهولة الحفاظ عليها حيث ان الاصناف التي تنتج كلونيا تكون مستقرة وثابتة وشبيهة بالخطوط النقية ولا يوجد اي خطر من الاختلافات التي تحدث نتيجة </a:t>
            </a:r>
            <a:r>
              <a:rPr lang="ar-IQ" sz="2800" dirty="0" err="1">
                <a:latin typeface="Calibri"/>
                <a:ea typeface="Times New Roman"/>
                <a:cs typeface="Arial"/>
              </a:rPr>
              <a:t>للانعزالات</a:t>
            </a:r>
            <a:r>
              <a:rPr lang="ar-IQ" sz="2800" dirty="0">
                <a:latin typeface="Calibri"/>
                <a:ea typeface="Times New Roman"/>
                <a:cs typeface="Arial"/>
              </a:rPr>
              <a:t> المندلية اضافة لذلك  فليس هناك خوفا من انحطاط وتدهور الصنف وتبقى الاصناف محافظة على صفاتها حتى بعد عدة سنوات من الزراعة اذا استبعد حدوث طفرات في النباتات.</a:t>
            </a:r>
            <a:endParaRPr lang="en-US" sz="2000" dirty="0">
              <a:latin typeface="Calibri"/>
              <a:ea typeface="Times New Roman"/>
              <a:cs typeface="Arial"/>
            </a:endParaRPr>
          </a:p>
          <a:p>
            <a:pPr marL="16510" algn="just">
              <a:lnSpc>
                <a:spcPct val="115000"/>
              </a:lnSpc>
              <a:spcAft>
                <a:spcPts val="1000"/>
              </a:spcAft>
            </a:pPr>
            <a:r>
              <a:rPr lang="ar-IQ" sz="2800" dirty="0">
                <a:latin typeface="Calibri"/>
                <a:ea typeface="Times New Roman"/>
                <a:cs typeface="Arial"/>
              </a:rPr>
              <a:t>2- يمكن استغلال ظاهرة قوة الهجين </a:t>
            </a:r>
            <a:r>
              <a:rPr lang="en-US" sz="2800" dirty="0">
                <a:latin typeface="Calibri"/>
                <a:ea typeface="Times New Roman"/>
                <a:cs typeface="Arial"/>
              </a:rPr>
              <a:t>(Hybrid vigor) </a:t>
            </a:r>
            <a:r>
              <a:rPr lang="ar-IQ" sz="2800" dirty="0">
                <a:latin typeface="Calibri"/>
                <a:ea typeface="Times New Roman"/>
                <a:cs typeface="Arial"/>
              </a:rPr>
              <a:t> بسهولة فاذا حصلنا على نباتات تمتاز بالغزارة والانتاجية العالية فيمكن لمربي النبات في هذه الحالة الحفاظ عليها بسهولة واستعمالها جيل بعد جيل بواسطة التكاثر الخضري .</a:t>
            </a:r>
            <a:endParaRPr lang="ar-IQ" dirty="0"/>
          </a:p>
        </p:txBody>
      </p:sp>
    </p:spTree>
    <p:extLst>
      <p:ext uri="{BB962C8B-B14F-4D97-AF65-F5344CB8AC3E}">
        <p14:creationId xmlns:p14="http://schemas.microsoft.com/office/powerpoint/2010/main" val="3918849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عقبات ومساوئ التكاثر الخضري: </a:t>
            </a:r>
          </a:p>
          <a:p>
            <a:r>
              <a:rPr lang="ar-IQ" dirty="0" smtClean="0"/>
              <a:t>ان </a:t>
            </a:r>
            <a:r>
              <a:rPr lang="ar-IQ" dirty="0"/>
              <a:t>من اهم المعوقات في استعمال هذه الطرق في تربية النبات هي:</a:t>
            </a:r>
          </a:p>
          <a:p>
            <a:r>
              <a:rPr lang="ar-IQ" dirty="0"/>
              <a:t>1-	انها تستعمل فقط في المحاصيل ذات التكاثر الخضري وان المحاصيل التي تتكاثر جنسياً بواسطة البذور مثل الحنطة والشعير والقطن وغيرها فلا يوجد اي احتمال لتحسينها باستعمال الطريقتين السابقتين .</a:t>
            </a:r>
          </a:p>
          <a:p>
            <a:r>
              <a:rPr lang="ar-IQ" dirty="0"/>
              <a:t>2-	ان طريقة الانتخاب </a:t>
            </a:r>
            <a:r>
              <a:rPr lang="ar-IQ" dirty="0" err="1"/>
              <a:t>الكلوني</a:t>
            </a:r>
            <a:r>
              <a:rPr lang="ar-IQ" dirty="0"/>
              <a:t> </a:t>
            </a:r>
            <a:r>
              <a:rPr lang="ar-IQ" dirty="0" err="1"/>
              <a:t>لاتساعد</a:t>
            </a:r>
            <a:r>
              <a:rPr lang="ar-IQ" dirty="0"/>
              <a:t> على ايجاد </a:t>
            </a:r>
            <a:r>
              <a:rPr lang="ar-IQ" dirty="0" err="1"/>
              <a:t>تغايرات</a:t>
            </a:r>
            <a:r>
              <a:rPr lang="ar-IQ" dirty="0"/>
              <a:t> جديدة لذلك فان التقدم باستعمال هذه الطريقة يكون محدداً باحتمال عزل احسن تركيب وراثي والذي يكون موجودا اصلا في المجتمع. وهنا توجد فرصة قليلة لتحسين صفات النبات بواسطة الانتخاب . </a:t>
            </a:r>
          </a:p>
          <a:p>
            <a:endParaRPr lang="ar-IQ" dirty="0"/>
          </a:p>
        </p:txBody>
      </p:sp>
    </p:spTree>
    <p:extLst>
      <p:ext uri="{BB962C8B-B14F-4D97-AF65-F5344CB8AC3E}">
        <p14:creationId xmlns:p14="http://schemas.microsoft.com/office/powerpoint/2010/main" val="4067774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95536" y="260648"/>
            <a:ext cx="8229600" cy="45719"/>
          </a:xfrm>
        </p:spPr>
        <p:txBody>
          <a:bodyPr>
            <a:normAutofit fontScale="90000"/>
          </a:bodyPr>
          <a:lstStyle/>
          <a:p>
            <a:endParaRPr lang="ar-IQ" dirty="0"/>
          </a:p>
        </p:txBody>
      </p:sp>
      <p:sp>
        <p:nvSpPr>
          <p:cNvPr id="3" name="عنصر نائب للمحتوى 2"/>
          <p:cNvSpPr>
            <a:spLocks noGrp="1"/>
          </p:cNvSpPr>
          <p:nvPr>
            <p:ph idx="1"/>
          </p:nvPr>
        </p:nvSpPr>
        <p:spPr>
          <a:xfrm>
            <a:off x="457200" y="1052736"/>
            <a:ext cx="8229600" cy="5688632"/>
          </a:xfrm>
        </p:spPr>
        <p:txBody>
          <a:bodyPr>
            <a:normAutofit fontScale="92500" lnSpcReduction="20000"/>
          </a:bodyPr>
          <a:lstStyle/>
          <a:p>
            <a:r>
              <a:rPr lang="ar-IQ" dirty="0"/>
              <a:t>ان بعض النباتات قد تكون بذوراً تحت ظروف خاصة مثل القصب السكري الا ان بذورها تفقد حيويتها بعد بضعة اسابيع لذلك </a:t>
            </a:r>
            <a:r>
              <a:rPr lang="ar-IQ" dirty="0" err="1"/>
              <a:t>لايمكن</a:t>
            </a:r>
            <a:r>
              <a:rPr lang="ar-IQ" dirty="0"/>
              <a:t> استعمالها في الزراعة للسنة القادمة، وهناك ايضا انواع من اشجار الفاكهة مثل </a:t>
            </a:r>
            <a:r>
              <a:rPr lang="ar-IQ" dirty="0" err="1"/>
              <a:t>المنكا</a:t>
            </a:r>
            <a:r>
              <a:rPr lang="ar-IQ" dirty="0"/>
              <a:t> والتفاح ونبات القصب السكري تظهر عدم تجانس في التركيب الوراثي واحتواء البعض منها على درجة عالية من حالة التضاعف </a:t>
            </a:r>
            <a:r>
              <a:rPr lang="ar-IQ" dirty="0" err="1"/>
              <a:t>الكروموسومي</a:t>
            </a:r>
            <a:r>
              <a:rPr lang="ar-IQ" dirty="0"/>
              <a:t> وان تكاثر هذه النباتات بواسطة البذور يؤدي الى حصول اختلافات كبيرة وواسعة في المجتمع النباتي ويؤدي ايضا الى انخفاض ملموس في الحاصل اضافة الى ان النبات الواحد يعطي انسالا غير متشابهة، ومختلفة عن النبات الاصلي وعليه </a:t>
            </a:r>
            <a:r>
              <a:rPr lang="ar-IQ" dirty="0" err="1"/>
              <a:t>لايمكن</a:t>
            </a:r>
            <a:r>
              <a:rPr lang="ar-IQ" dirty="0"/>
              <a:t> الحفاظ على الصنف.</a:t>
            </a:r>
          </a:p>
          <a:p>
            <a:r>
              <a:rPr lang="ar-IQ" dirty="0" smtClean="0"/>
              <a:t>ان </a:t>
            </a:r>
            <a:r>
              <a:rPr lang="ar-IQ" dirty="0"/>
              <a:t>انتاج البذور لكثير من المحاصيل التي تتكاثر خضريا يكون عادة مكلف ويحتاج الى عناية خاصة لذا </a:t>
            </a:r>
            <a:r>
              <a:rPr lang="ar-IQ" dirty="0" err="1"/>
              <a:t>فانها</a:t>
            </a:r>
            <a:r>
              <a:rPr lang="ar-IQ" dirty="0"/>
              <a:t> تتكاثر بوسائل خضرية مختلفة مثل تطعيم البراعم، والعقل الساقية والجذرية والدرنات والابصال وغيرها وهذه المحاصيل تكون في العادة خلطية في تركيبها الوراثي الى حد كبير، وهذا التركيب الخلطي  يبقى ثابتا ومتجانسا في المتجمع النباتي </a:t>
            </a:r>
            <a:r>
              <a:rPr lang="ar-IQ" dirty="0" err="1"/>
              <a:t>لذالك</a:t>
            </a:r>
            <a:r>
              <a:rPr lang="ar-IQ" dirty="0"/>
              <a:t> المحصول. ان الصنف الزراعي الذي يتكاثر خضرياً ويظل تركيبه الوراثي الخلطي ثابتا يسمى بالصنف الخضري او السلالة الخضرية (</a:t>
            </a:r>
            <a:r>
              <a:rPr lang="ar-IQ" dirty="0" err="1"/>
              <a:t>الكلون</a:t>
            </a:r>
            <a:r>
              <a:rPr lang="ar-IQ" dirty="0"/>
              <a:t>) </a:t>
            </a:r>
            <a:r>
              <a:rPr lang="en-US" dirty="0"/>
              <a:t>clone  </a:t>
            </a:r>
            <a:r>
              <a:rPr lang="ar-IQ" dirty="0"/>
              <a:t>ويمكن تعريفه انه مجموعة من النبات يمكن الحصول عليها من نبات واحد بواسطة التكاثر الحضري. او يمكن تعريفه في بعض الاحيان كصنف او مجموعة من النباتات نحصل عليها بطريقة التكاثر الخضري من نبات فردي. </a:t>
            </a:r>
          </a:p>
          <a:p>
            <a:endParaRPr lang="ar-IQ" dirty="0"/>
          </a:p>
        </p:txBody>
      </p:sp>
    </p:spTree>
    <p:extLst>
      <p:ext uri="{BB962C8B-B14F-4D97-AF65-F5344CB8AC3E}">
        <p14:creationId xmlns:p14="http://schemas.microsoft.com/office/powerpoint/2010/main" val="4274768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الاسس الوراثي  لتربية نباتات ذات التكاثر الخضري: </a:t>
            </a:r>
          </a:p>
        </p:txBody>
      </p:sp>
      <p:sp>
        <p:nvSpPr>
          <p:cNvPr id="3" name="عنصر نائب للمحتوى 2"/>
          <p:cNvSpPr>
            <a:spLocks noGrp="1"/>
          </p:cNvSpPr>
          <p:nvPr>
            <p:ph idx="1"/>
          </p:nvPr>
        </p:nvSpPr>
        <p:spPr/>
        <p:txBody>
          <a:bodyPr>
            <a:normAutofit fontScale="92500" lnSpcReduction="20000"/>
          </a:bodyPr>
          <a:lstStyle/>
          <a:p>
            <a:r>
              <a:rPr lang="ar-IQ" dirty="0"/>
              <a:t> ان طرائق تربية هذه المحاصيل تختلف عن طرائق تربية المحاصيل الاخرى، وتعتمد اساسا على التباين او الاختلاف الموجود بين الكلونات او على التباين بين النباتات الناتجة من تكاثر بالبذور. وهناك عدد من انواع النباتات خضرية التكاثر يمكن الحصول منها على بذور بكميات قليلة لغرض التربية وقسما منها لا يمكن  ان تزهر تحت ظروف الحقل الاعتيادية. </a:t>
            </a:r>
          </a:p>
          <a:p>
            <a:r>
              <a:rPr lang="ar-IQ" dirty="0" smtClean="0"/>
              <a:t>ان </a:t>
            </a:r>
            <a:r>
              <a:rPr lang="ar-IQ" dirty="0"/>
              <a:t>التكاثر الجنسي بطبيعته يزود مربي النبات </a:t>
            </a:r>
            <a:r>
              <a:rPr lang="ar-IQ" dirty="0" err="1"/>
              <a:t>بالتغايرات</a:t>
            </a:r>
            <a:r>
              <a:rPr lang="ar-IQ" dirty="0"/>
              <a:t> الوراثية بينما في حالة التكاثر الخضري لا توجد تغيرات وراثية على الاطلاق الا عند حدوث الطفرة الوراثية في المجتمع النباتي. وان اهم الصفات التي تمتاز بها نباتات ذات التكاثر الخضري والتي تؤثر على طرق التربية هي :                                          </a:t>
            </a:r>
          </a:p>
          <a:p>
            <a:r>
              <a:rPr lang="ar-IQ" dirty="0"/>
              <a:t>1-	هناك الكثير من الانواع النباتات الزهرية او البذرية التي تتكاثر خضريا مثل القصب السكري والبطاطا </a:t>
            </a:r>
            <a:r>
              <a:rPr lang="ar-IQ" dirty="0" err="1"/>
              <a:t>والبطاطا</a:t>
            </a:r>
            <a:r>
              <a:rPr lang="ar-IQ" dirty="0"/>
              <a:t> الحلوة </a:t>
            </a:r>
            <a:r>
              <a:rPr lang="ar-IQ" dirty="0" err="1"/>
              <a:t>والشليك</a:t>
            </a:r>
            <a:r>
              <a:rPr lang="ar-IQ" dirty="0"/>
              <a:t> وبعض اشجار الفاكهة، ان بذور هذه النباتات يمكن ان تزود مربي النباتات بمصدر غني بالاختلافات وتستعمل في تحسين ذلك المحصول. </a:t>
            </a:r>
          </a:p>
        </p:txBody>
      </p:sp>
    </p:spTree>
    <p:extLst>
      <p:ext uri="{BB962C8B-B14F-4D97-AF65-F5344CB8AC3E}">
        <p14:creationId xmlns:p14="http://schemas.microsoft.com/office/powerpoint/2010/main" val="1602087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71500"/>
            <a:ext cx="8229600" cy="1143000"/>
          </a:xfrm>
        </p:spPr>
        <p:txBody>
          <a:bodyPr/>
          <a:lstStyle/>
          <a:p>
            <a:endParaRPr lang="ar-IQ" dirty="0"/>
          </a:p>
        </p:txBody>
      </p:sp>
      <p:sp>
        <p:nvSpPr>
          <p:cNvPr id="3" name="عنصر نائب للمحتوى 2"/>
          <p:cNvSpPr>
            <a:spLocks noGrp="1"/>
          </p:cNvSpPr>
          <p:nvPr>
            <p:ph idx="1"/>
          </p:nvPr>
        </p:nvSpPr>
        <p:spPr>
          <a:xfrm>
            <a:off x="457200" y="1052736"/>
            <a:ext cx="8229600" cy="5544616"/>
          </a:xfrm>
        </p:spPr>
        <p:txBody>
          <a:bodyPr>
            <a:normAutofit fontScale="92500" lnSpcReduction="20000"/>
          </a:bodyPr>
          <a:lstStyle/>
          <a:p>
            <a:r>
              <a:rPr lang="ar-IQ" dirty="0"/>
              <a:t>2-	ان الصنف في محاصيل خضرية التكاثر يدعى (كلون) وتمتاز نباتات </a:t>
            </a:r>
            <a:r>
              <a:rPr lang="ar-IQ" dirty="0" err="1"/>
              <a:t>الكلون</a:t>
            </a:r>
            <a:r>
              <a:rPr lang="ar-IQ" dirty="0"/>
              <a:t> الواحد بأنها متشابهة تماما من ناحية التركيب الوراثي (</a:t>
            </a:r>
            <a:r>
              <a:rPr lang="en-US" dirty="0"/>
              <a:t>Homogenous) </a:t>
            </a:r>
            <a:r>
              <a:rPr lang="ar-IQ" dirty="0"/>
              <a:t>وكل نبات في </a:t>
            </a:r>
            <a:r>
              <a:rPr lang="ar-IQ" dirty="0" err="1"/>
              <a:t>الكلون</a:t>
            </a:r>
            <a:r>
              <a:rPr lang="ar-IQ" dirty="0"/>
              <a:t> هو خليط من ناحية التركيب الوراثي (غير متماثل وراثيا) (</a:t>
            </a:r>
            <a:r>
              <a:rPr lang="en-US" dirty="0"/>
              <a:t>Heterozygous). </a:t>
            </a:r>
          </a:p>
          <a:p>
            <a:r>
              <a:rPr lang="ar-IQ" dirty="0" smtClean="0"/>
              <a:t>3- يمكن </a:t>
            </a:r>
            <a:r>
              <a:rPr lang="ar-IQ" dirty="0"/>
              <a:t>انتاج اي تركيب وراثي في </a:t>
            </a:r>
            <a:r>
              <a:rPr lang="ar-IQ" dirty="0" err="1"/>
              <a:t>الكلون</a:t>
            </a:r>
            <a:r>
              <a:rPr lang="ar-IQ" dirty="0"/>
              <a:t> بسهولة واستقلالية وبوقت قصير وبغض النظر عن كون هذا النبات متماثل او غير متماثل وراثيا. </a:t>
            </a:r>
          </a:p>
          <a:p>
            <a:r>
              <a:rPr lang="ar-IQ" dirty="0" smtClean="0"/>
              <a:t>4-يمكن </a:t>
            </a:r>
            <a:r>
              <a:rPr lang="ar-IQ" dirty="0"/>
              <a:t>زراعة اكثر من كلونين مختلفين مع بعضهما البعض وجنبا الى جنب وبدون الخوف من احتمال اختلاطهما وراثيا اذا اخذ بنظر الاعتبار عدم خلطهما ميكانيكيا.</a:t>
            </a:r>
          </a:p>
          <a:p>
            <a:r>
              <a:rPr lang="ar-IQ" dirty="0" smtClean="0"/>
              <a:t>5-ان </a:t>
            </a:r>
            <a:r>
              <a:rPr lang="ar-IQ" dirty="0"/>
              <a:t>جميع الكلونات تظهر انحطاط في الغزارة والانتاجية عند ممارسة عملية التلقيح الذاتي لها، </a:t>
            </a:r>
            <a:r>
              <a:rPr lang="ar-IQ" dirty="0" err="1"/>
              <a:t>لذالك</a:t>
            </a:r>
            <a:r>
              <a:rPr lang="ar-IQ" dirty="0"/>
              <a:t> لا يوجد برنامج لتربية هذه المحاصيل يعتمد اساسا على التلقيح الذاتي. </a:t>
            </a:r>
          </a:p>
          <a:p>
            <a:r>
              <a:rPr lang="ar-IQ" dirty="0"/>
              <a:t>6- ليس من الضروري في برنامج تربية هذه المحاصيل اجراء تقيم للتركيب الوراثي </a:t>
            </a:r>
            <a:r>
              <a:rPr lang="en-US" dirty="0"/>
              <a:t>Genotype      ،  </a:t>
            </a:r>
            <a:r>
              <a:rPr lang="ar-IQ" dirty="0"/>
              <a:t>اي ان اختبار النسل </a:t>
            </a:r>
            <a:r>
              <a:rPr lang="en-US" dirty="0"/>
              <a:t>progeny test </a:t>
            </a:r>
            <a:r>
              <a:rPr lang="ar-IQ" dirty="0"/>
              <a:t>ليس ذو قيمة .         </a:t>
            </a:r>
          </a:p>
          <a:p>
            <a:r>
              <a:rPr lang="ar-IQ" dirty="0"/>
              <a:t>7- سبب عدم التماثل الوراثي في نبات </a:t>
            </a:r>
            <a:r>
              <a:rPr lang="ar-IQ" dirty="0" err="1"/>
              <a:t>الكلون</a:t>
            </a:r>
            <a:r>
              <a:rPr lang="ar-IQ" dirty="0"/>
              <a:t> الواحد (الصنف) فان الانعزالات الوراثية عند اجراء اي تلقيح يكون في الجيل الاول خلافا لما  في المحاصيل الاخرى . </a:t>
            </a:r>
          </a:p>
          <a:p>
            <a:endParaRPr lang="ar-IQ" dirty="0"/>
          </a:p>
        </p:txBody>
      </p:sp>
    </p:spTree>
    <p:extLst>
      <p:ext uri="{BB962C8B-B14F-4D97-AF65-F5344CB8AC3E}">
        <p14:creationId xmlns:p14="http://schemas.microsoft.com/office/powerpoint/2010/main" val="4236187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576064"/>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343872"/>
          </a:xfrm>
        </p:spPr>
        <p:txBody>
          <a:bodyPr>
            <a:normAutofit fontScale="85000" lnSpcReduction="10000"/>
          </a:bodyPr>
          <a:lstStyle/>
          <a:p>
            <a:r>
              <a:rPr lang="ar-IQ" dirty="0"/>
              <a:t>ان صفة عدم التماثل التركيب الوراثي في النباتات ذات التكاثر الخضري بسبب كون هذه النباتات اتت اصلا من التهجين بين ابوين مختلفين (خليطة) وراثيا وحتى الكلونات الموجودة في الطبيعة تكون ذات تركيب وراثي غير متماثل . وعدم التماثل الوراثي اتى ايضا لكون غزارة و انتاجية </a:t>
            </a:r>
            <a:r>
              <a:rPr lang="ar-IQ" dirty="0" err="1"/>
              <a:t>الكلون</a:t>
            </a:r>
            <a:r>
              <a:rPr lang="ar-IQ" dirty="0"/>
              <a:t> مرتبطة بهذا التركيب وان تماثل العوامل الوراثية في نباتات </a:t>
            </a:r>
            <a:r>
              <a:rPr lang="ar-IQ" dirty="0" err="1"/>
              <a:t>الكلون</a:t>
            </a:r>
            <a:r>
              <a:rPr lang="ar-IQ" dirty="0"/>
              <a:t> يؤدي بالنهاية الى انحطاط وانخفاض انتاجية </a:t>
            </a:r>
            <a:r>
              <a:rPr lang="ar-IQ" dirty="0" err="1"/>
              <a:t>الكلون</a:t>
            </a:r>
            <a:r>
              <a:rPr lang="ar-IQ" dirty="0"/>
              <a:t> (الصنف).</a:t>
            </a:r>
          </a:p>
          <a:p>
            <a:endParaRPr lang="ar-IQ" dirty="0"/>
          </a:p>
          <a:p>
            <a:r>
              <a:rPr lang="ar-IQ" dirty="0"/>
              <a:t>صفات </a:t>
            </a:r>
            <a:r>
              <a:rPr lang="ar-IQ" dirty="0" err="1"/>
              <a:t>الكلون</a:t>
            </a:r>
            <a:r>
              <a:rPr lang="ar-IQ" dirty="0"/>
              <a:t>:</a:t>
            </a:r>
          </a:p>
          <a:p>
            <a:r>
              <a:rPr lang="ar-IQ" dirty="0" smtClean="0"/>
              <a:t>كما </a:t>
            </a:r>
            <a:r>
              <a:rPr lang="ar-IQ" dirty="0"/>
              <a:t>اوضحنا سابقا بان جميع النباتات في </a:t>
            </a:r>
            <a:r>
              <a:rPr lang="ar-IQ" dirty="0" err="1"/>
              <a:t>الكلون</a:t>
            </a:r>
            <a:r>
              <a:rPr lang="ar-IQ" dirty="0"/>
              <a:t> الواحد هي من نسل نبات واحد اتت نتيجة التكاثر الخضري وتمتاز بالصفات التالية :</a:t>
            </a:r>
          </a:p>
          <a:p>
            <a:r>
              <a:rPr lang="ar-IQ" dirty="0"/>
              <a:t>اولاً:</a:t>
            </a:r>
          </a:p>
          <a:p>
            <a:r>
              <a:rPr lang="ar-IQ" dirty="0"/>
              <a:t> ان جميع افراد او نباتات </a:t>
            </a:r>
            <a:r>
              <a:rPr lang="ar-IQ" dirty="0" err="1"/>
              <a:t>الكلون</a:t>
            </a:r>
            <a:r>
              <a:rPr lang="ar-IQ" dirty="0"/>
              <a:t> الواحد تكون متشابهة تماما ولا يوجد اي اختلاف بينها على الاطلاق. </a:t>
            </a:r>
            <a:r>
              <a:rPr lang="ar-IQ" dirty="0" err="1"/>
              <a:t>لانها</a:t>
            </a:r>
            <a:r>
              <a:rPr lang="ar-IQ" dirty="0"/>
              <a:t> في الحقيقة عبارة عن اجزاء من نبات واحد وبذلك </a:t>
            </a:r>
            <a:r>
              <a:rPr lang="ar-IQ" dirty="0" err="1"/>
              <a:t>فانها</a:t>
            </a:r>
            <a:r>
              <a:rPr lang="ar-IQ" dirty="0"/>
              <a:t> ذات تركيب وراثي ومظهر خارجي متشابه تماما. واذا كان هناك اي اختلاف بين افراد </a:t>
            </a:r>
            <a:r>
              <a:rPr lang="ar-IQ" dirty="0" err="1"/>
              <a:t>الكلون</a:t>
            </a:r>
            <a:r>
              <a:rPr lang="ar-IQ" dirty="0"/>
              <a:t> واحد من ناحية المظهر الخارجي فان ذلك يرجع كليا الى الاختلافات البيئية، وعندما تكون الظروف البيئية متشابهة جدا فان الاختلافات في النباتات تكون قليلة، وبعكسه فان الاختلافات تكون كبيرة في حالة تفاوت الظروف البيئية.</a:t>
            </a:r>
          </a:p>
          <a:p>
            <a:endParaRPr lang="ar-IQ" dirty="0"/>
          </a:p>
        </p:txBody>
      </p:sp>
    </p:spTree>
    <p:extLst>
      <p:ext uri="{BB962C8B-B14F-4D97-AF65-F5344CB8AC3E}">
        <p14:creationId xmlns:p14="http://schemas.microsoft.com/office/powerpoint/2010/main" val="1562737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4039"/>
            <a:ext cx="8229600" cy="1143000"/>
          </a:xfrm>
        </p:spPr>
        <p:txBody>
          <a:bodyPr/>
          <a:lstStyle/>
          <a:p>
            <a:endParaRPr lang="ar-IQ" dirty="0"/>
          </a:p>
        </p:txBody>
      </p:sp>
      <p:sp>
        <p:nvSpPr>
          <p:cNvPr id="3" name="عنصر نائب للمحتوى 2"/>
          <p:cNvSpPr>
            <a:spLocks noGrp="1"/>
          </p:cNvSpPr>
          <p:nvPr>
            <p:ph idx="1"/>
          </p:nvPr>
        </p:nvSpPr>
        <p:spPr>
          <a:xfrm>
            <a:off x="457200" y="1412776"/>
            <a:ext cx="8229600" cy="4911824"/>
          </a:xfrm>
        </p:spPr>
        <p:txBody>
          <a:bodyPr>
            <a:normAutofit fontScale="77500" lnSpcReduction="20000"/>
          </a:bodyPr>
          <a:lstStyle/>
          <a:p>
            <a:pPr marL="16510" algn="just">
              <a:lnSpc>
                <a:spcPct val="115000"/>
              </a:lnSpc>
            </a:pPr>
            <a:r>
              <a:rPr lang="ar-IQ" sz="2800" dirty="0">
                <a:latin typeface="Calibri"/>
                <a:ea typeface="Times New Roman"/>
                <a:cs typeface="Arial"/>
              </a:rPr>
              <a:t>ان الاختلافات الوراثية في نباتات </a:t>
            </a:r>
            <a:r>
              <a:rPr lang="ar-IQ" sz="2800" dirty="0" err="1">
                <a:latin typeface="Calibri"/>
                <a:ea typeface="Times New Roman"/>
                <a:cs typeface="Arial"/>
              </a:rPr>
              <a:t>الكلون</a:t>
            </a:r>
            <a:r>
              <a:rPr lang="ar-IQ" sz="2800" dirty="0">
                <a:latin typeface="Calibri"/>
                <a:ea typeface="Times New Roman"/>
                <a:cs typeface="Arial"/>
              </a:rPr>
              <a:t> تظهر فقط عند حدوث طفرة وراثية والتي تكون عادة نادرة الحدوث واذا حدثت </a:t>
            </a:r>
            <a:r>
              <a:rPr lang="ar-IQ" sz="2800" dirty="0" err="1">
                <a:latin typeface="Calibri"/>
                <a:ea typeface="Times New Roman"/>
                <a:cs typeface="Arial"/>
              </a:rPr>
              <a:t>فانها</a:t>
            </a:r>
            <a:r>
              <a:rPr lang="ar-IQ" sz="2800" dirty="0">
                <a:latin typeface="Calibri"/>
                <a:ea typeface="Times New Roman"/>
                <a:cs typeface="Arial"/>
              </a:rPr>
              <a:t> ليست ذات اهمية لتكرارها القليل جدا في المجتمع النباتي لذلك </a:t>
            </a:r>
            <a:r>
              <a:rPr lang="ar-IQ" sz="2800" dirty="0" err="1">
                <a:latin typeface="Calibri"/>
                <a:ea typeface="Times New Roman"/>
                <a:cs typeface="Arial"/>
              </a:rPr>
              <a:t>الكلون</a:t>
            </a:r>
            <a:r>
              <a:rPr lang="ar-IQ" sz="2800" dirty="0">
                <a:latin typeface="Calibri"/>
                <a:ea typeface="Times New Roman"/>
                <a:cs typeface="Arial"/>
              </a:rPr>
              <a:t>. لذا فان الاختلافات في المجتمعات العائدة الى </a:t>
            </a:r>
            <a:r>
              <a:rPr lang="ar-IQ" sz="2800" dirty="0" err="1">
                <a:latin typeface="Calibri"/>
                <a:ea typeface="Times New Roman"/>
                <a:cs typeface="Arial"/>
              </a:rPr>
              <a:t>كلونات</a:t>
            </a:r>
            <a:r>
              <a:rPr lang="ar-IQ" sz="2800" dirty="0">
                <a:latin typeface="Calibri"/>
                <a:ea typeface="Times New Roman"/>
                <a:cs typeface="Arial"/>
              </a:rPr>
              <a:t> مختلفة ترجع الى الاختلافات الوراثية والى الاختلافات البيئية.</a:t>
            </a:r>
            <a:endParaRPr lang="en-US" sz="2000" dirty="0">
              <a:latin typeface="Calibri"/>
              <a:ea typeface="Times New Roman"/>
              <a:cs typeface="Arial"/>
            </a:endParaRPr>
          </a:p>
          <a:p>
            <a:pPr marL="16510" algn="just">
              <a:lnSpc>
                <a:spcPct val="115000"/>
              </a:lnSpc>
            </a:pPr>
            <a:endParaRPr lang="en-US" sz="2000" dirty="0">
              <a:latin typeface="Calibri"/>
              <a:ea typeface="Times New Roman"/>
              <a:cs typeface="Arial"/>
            </a:endParaRPr>
          </a:p>
          <a:p>
            <a:pPr marL="16510" algn="just">
              <a:lnSpc>
                <a:spcPct val="115000"/>
              </a:lnSpc>
            </a:pPr>
            <a:r>
              <a:rPr lang="ar-IQ" sz="2800" dirty="0">
                <a:latin typeface="Calibri"/>
                <a:ea typeface="Times New Roman"/>
                <a:cs typeface="Arial"/>
              </a:rPr>
              <a:t>ثانياً:</a:t>
            </a:r>
            <a:endParaRPr lang="en-US" sz="2000" dirty="0">
              <a:latin typeface="Calibri"/>
              <a:ea typeface="Times New Roman"/>
              <a:cs typeface="Arial"/>
            </a:endParaRPr>
          </a:p>
          <a:p>
            <a:pPr marL="16510" algn="just">
              <a:lnSpc>
                <a:spcPct val="115000"/>
              </a:lnSpc>
              <a:spcAft>
                <a:spcPts val="1000"/>
              </a:spcAft>
            </a:pPr>
            <a:r>
              <a:rPr lang="ar-IQ" sz="2800" dirty="0" smtClean="0">
                <a:latin typeface="Calibri"/>
                <a:ea typeface="Times New Roman"/>
                <a:cs typeface="Arial"/>
              </a:rPr>
              <a:t>ان </a:t>
            </a:r>
            <a:r>
              <a:rPr lang="ar-IQ" sz="2800" dirty="0">
                <a:latin typeface="Calibri"/>
                <a:ea typeface="Times New Roman"/>
                <a:cs typeface="Arial"/>
              </a:rPr>
              <a:t>جميع نباتات </a:t>
            </a:r>
            <a:r>
              <a:rPr lang="ar-IQ" sz="2800" dirty="0" err="1">
                <a:latin typeface="Calibri"/>
                <a:ea typeface="Times New Roman"/>
                <a:cs typeface="Arial"/>
              </a:rPr>
              <a:t>الكلون</a:t>
            </a:r>
            <a:r>
              <a:rPr lang="ar-IQ" sz="2800" dirty="0">
                <a:latin typeface="Calibri"/>
                <a:ea typeface="Times New Roman"/>
                <a:cs typeface="Arial"/>
              </a:rPr>
              <a:t> غير متماثلة وراثيا اي خلطية (</a:t>
            </a:r>
            <a:r>
              <a:rPr lang="en-US" sz="2800" dirty="0" err="1">
                <a:latin typeface="Calibri"/>
                <a:ea typeface="Times New Roman"/>
                <a:cs typeface="Arial"/>
              </a:rPr>
              <a:t>Aa</a:t>
            </a:r>
            <a:r>
              <a:rPr lang="ar-IQ" sz="2800" dirty="0">
                <a:latin typeface="Calibri"/>
                <a:ea typeface="Times New Roman"/>
                <a:cs typeface="Arial"/>
              </a:rPr>
              <a:t>)، ولكن جميعها متشابهة  تماما (اي كلها </a:t>
            </a:r>
            <a:r>
              <a:rPr lang="en-US" sz="2800" dirty="0" err="1">
                <a:latin typeface="Calibri"/>
                <a:ea typeface="Times New Roman"/>
                <a:cs typeface="Arial"/>
              </a:rPr>
              <a:t>Aa</a:t>
            </a:r>
            <a:r>
              <a:rPr lang="ar-IQ" sz="2800" dirty="0">
                <a:latin typeface="Calibri"/>
                <a:ea typeface="Times New Roman"/>
                <a:cs typeface="Arial"/>
              </a:rPr>
              <a:t> )، وان التركيب او التكوين الوراثي لتلك النباتات يعتمد اساسا على التركيب الوراثي لنباتات الاباء، حيث ان نباتات الاباء في محاصيل ذات التكاثر الخضري تكون دائما غير متماثلة وراثيا ويظهر ذلك من الاختلافات التي تظهر بين </a:t>
            </a:r>
            <a:r>
              <a:rPr lang="ar-IQ" sz="2800" dirty="0" err="1">
                <a:latin typeface="Calibri"/>
                <a:ea typeface="Times New Roman"/>
                <a:cs typeface="Arial"/>
              </a:rPr>
              <a:t>البادرات</a:t>
            </a:r>
            <a:r>
              <a:rPr lang="ar-IQ" sz="2800" dirty="0">
                <a:latin typeface="Calibri"/>
                <a:ea typeface="Times New Roman"/>
                <a:cs typeface="Arial"/>
              </a:rPr>
              <a:t> التي نحصل عليها من البذور لنباتات </a:t>
            </a:r>
            <a:r>
              <a:rPr lang="ar-IQ" sz="2800" dirty="0" err="1">
                <a:latin typeface="Calibri"/>
                <a:ea typeface="Times New Roman"/>
                <a:cs typeface="Arial"/>
              </a:rPr>
              <a:t>الكلون</a:t>
            </a:r>
            <a:r>
              <a:rPr lang="ar-IQ" sz="2800" dirty="0">
                <a:latin typeface="Calibri"/>
                <a:ea typeface="Times New Roman"/>
                <a:cs typeface="Arial"/>
              </a:rPr>
              <a:t> الواحد ولهذا السبب فان اشجار الفاكهة المحسنة مثل </a:t>
            </a:r>
            <a:r>
              <a:rPr lang="ar-IQ" sz="2800" dirty="0" err="1">
                <a:latin typeface="Calibri"/>
                <a:ea typeface="Times New Roman"/>
                <a:cs typeface="Arial"/>
              </a:rPr>
              <a:t>المنكا</a:t>
            </a:r>
            <a:r>
              <a:rPr lang="ar-IQ" sz="2800" dirty="0">
                <a:latin typeface="Calibri"/>
                <a:ea typeface="Times New Roman"/>
                <a:cs typeface="Arial"/>
              </a:rPr>
              <a:t> والبطاطا والحمضيات لم يجري تطويرها واستمرارها باستعمال البذور ولكن بواسطة استعمال الاجزاء الخضرية وايضا لتلافي انخفاض الانتاجية فيها.</a:t>
            </a:r>
            <a:endParaRPr lang="en-US" sz="2000" dirty="0">
              <a:latin typeface="Calibri"/>
              <a:ea typeface="Times New Roman"/>
              <a:cs typeface="Arial"/>
            </a:endParaRPr>
          </a:p>
          <a:p>
            <a:endParaRPr lang="ar-IQ" dirty="0"/>
          </a:p>
        </p:txBody>
      </p:sp>
    </p:spTree>
    <p:extLst>
      <p:ext uri="{BB962C8B-B14F-4D97-AF65-F5344CB8AC3E}">
        <p14:creationId xmlns:p14="http://schemas.microsoft.com/office/powerpoint/2010/main" val="787266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32624"/>
          </a:xfrm>
        </p:spPr>
        <p:txBody>
          <a:bodyPr>
            <a:normAutofit fontScale="90000"/>
          </a:bodyPr>
          <a:lstStyle/>
          <a:p>
            <a:endParaRPr lang="ar-IQ" dirty="0"/>
          </a:p>
        </p:txBody>
      </p:sp>
      <p:sp>
        <p:nvSpPr>
          <p:cNvPr id="3" name="عنصر نائب للمحتوى 2"/>
          <p:cNvSpPr>
            <a:spLocks noGrp="1"/>
          </p:cNvSpPr>
          <p:nvPr>
            <p:ph idx="1"/>
          </p:nvPr>
        </p:nvSpPr>
        <p:spPr>
          <a:xfrm>
            <a:off x="457200" y="1052736"/>
            <a:ext cx="8229600" cy="5271864"/>
          </a:xfrm>
        </p:spPr>
        <p:txBody>
          <a:bodyPr>
            <a:normAutofit fontScale="92500"/>
          </a:bodyPr>
          <a:lstStyle/>
          <a:p>
            <a:r>
              <a:rPr lang="ar-IQ" dirty="0"/>
              <a:t>ثالثا :</a:t>
            </a:r>
          </a:p>
          <a:p>
            <a:r>
              <a:rPr lang="ar-IQ" dirty="0" smtClean="0"/>
              <a:t>ان </a:t>
            </a:r>
            <a:r>
              <a:rPr lang="ar-IQ" dirty="0" err="1"/>
              <a:t>الكلون</a:t>
            </a:r>
            <a:r>
              <a:rPr lang="ar-IQ" dirty="0"/>
              <a:t> ينشأ من نبات واحد بواسطة الاكثار الخضري ويستمر تكاثره خضريا طيلة الاجيال اللاحقة، وان مجتمع </a:t>
            </a:r>
            <a:r>
              <a:rPr lang="ar-IQ" dirty="0" err="1"/>
              <a:t>الكلون</a:t>
            </a:r>
            <a:r>
              <a:rPr lang="ar-IQ" dirty="0"/>
              <a:t> متشابه تماما من ناحية التركيب الوراثي ونباتاته جميعا اتت من نبات واحد وهذا يشبه تماما الخطوط النقية او التوائم المتشابهة.</a:t>
            </a:r>
          </a:p>
          <a:p>
            <a:r>
              <a:rPr lang="ar-IQ" dirty="0"/>
              <a:t>وقد يختلف </a:t>
            </a:r>
            <a:r>
              <a:rPr lang="ar-IQ" dirty="0" err="1"/>
              <a:t>الكلون</a:t>
            </a:r>
            <a:r>
              <a:rPr lang="ar-IQ" dirty="0"/>
              <a:t> عن الخطوط النقية في اعتبارين اساسيين :</a:t>
            </a:r>
          </a:p>
          <a:p>
            <a:r>
              <a:rPr lang="ar-IQ" dirty="0"/>
              <a:t>أ: هو ان النباتات المكونة للخط النقي اتت نتيجة للتكاثر الجنسي وتكون متماثلة وراثياً (</a:t>
            </a:r>
            <a:r>
              <a:rPr lang="en-US" dirty="0"/>
              <a:t>Homozygous) </a:t>
            </a:r>
            <a:r>
              <a:rPr lang="ar-IQ" dirty="0"/>
              <a:t>ومتشابهة من ناحية التركيب الوراثي الا في حالة حدوث الطفرات. بينما تكون نباتات </a:t>
            </a:r>
            <a:r>
              <a:rPr lang="ar-IQ" dirty="0" err="1"/>
              <a:t>الكلون</a:t>
            </a:r>
            <a:r>
              <a:rPr lang="ar-IQ" dirty="0"/>
              <a:t> خليطة من ناحية التركيب الوراثي .</a:t>
            </a:r>
          </a:p>
          <a:p>
            <a:r>
              <a:rPr lang="ar-IQ" dirty="0"/>
              <a:t>ب: ان تكرار التلقيح الذاتي للنباتات الخلطية من ناحية التركيب الوراثي ينتج عنه افراد الخطوط النقية، بينما في حالة افراد </a:t>
            </a:r>
            <a:r>
              <a:rPr lang="ar-IQ" dirty="0" err="1"/>
              <a:t>الكلون</a:t>
            </a:r>
            <a:r>
              <a:rPr lang="ar-IQ" dirty="0"/>
              <a:t> </a:t>
            </a:r>
            <a:r>
              <a:rPr lang="ar-IQ" dirty="0" err="1"/>
              <a:t>فانها</a:t>
            </a:r>
            <a:r>
              <a:rPr lang="ar-IQ" dirty="0"/>
              <a:t> نتجت من اكثار نبات فردي غير متماثل وراثيا بالطريقة الخضرية وهو جزء من النبات الاصلي.</a:t>
            </a:r>
          </a:p>
          <a:p>
            <a:endParaRPr lang="ar-IQ" dirty="0"/>
          </a:p>
        </p:txBody>
      </p:sp>
    </p:spTree>
    <p:extLst>
      <p:ext uri="{BB962C8B-B14F-4D97-AF65-F5344CB8AC3E}">
        <p14:creationId xmlns:p14="http://schemas.microsoft.com/office/powerpoint/2010/main" val="2905112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اهمية الكلونات: </a:t>
            </a:r>
          </a:p>
        </p:txBody>
      </p:sp>
      <p:sp>
        <p:nvSpPr>
          <p:cNvPr id="3" name="عنصر نائب للمحتوى 2"/>
          <p:cNvSpPr>
            <a:spLocks noGrp="1"/>
          </p:cNvSpPr>
          <p:nvPr>
            <p:ph idx="1"/>
          </p:nvPr>
        </p:nvSpPr>
        <p:spPr/>
        <p:txBody>
          <a:bodyPr>
            <a:normAutofit fontScale="92500"/>
          </a:bodyPr>
          <a:lstStyle/>
          <a:p>
            <a:r>
              <a:rPr lang="ar-IQ" dirty="0"/>
              <a:t>ان وجود حالتي عدم التماثل الوراثي والعقم في كثير ن المحاصيل يجعل الكلونات الوسيلة الوحيدة للبقاء والحفاظ على تلك النباتات وتكاثرها. وهي ايضا تستعمل في الحصول على الاصناف الجديدة لنباتات ذات التكاثر الخضري وذلك بواسطة طريقة الانتخاب </a:t>
            </a:r>
            <a:r>
              <a:rPr lang="ar-IQ" dirty="0" err="1"/>
              <a:t>الكلوني</a:t>
            </a:r>
            <a:r>
              <a:rPr lang="ar-IQ" dirty="0"/>
              <a:t> </a:t>
            </a:r>
            <a:r>
              <a:rPr lang="ar-IQ" dirty="0" err="1"/>
              <a:t>بالاضافة</a:t>
            </a:r>
            <a:r>
              <a:rPr lang="ar-IQ" dirty="0"/>
              <a:t> الى ذلك فان </a:t>
            </a:r>
            <a:r>
              <a:rPr lang="ar-IQ" dirty="0" err="1"/>
              <a:t>الكلون</a:t>
            </a:r>
            <a:r>
              <a:rPr lang="ar-IQ" dirty="0"/>
              <a:t> يعتبر مصدرا مهما جدا لغرض الحفاظ على النباتات التي تظهر تفوقها.</a:t>
            </a:r>
          </a:p>
          <a:p>
            <a:r>
              <a:rPr lang="ar-IQ" dirty="0"/>
              <a:t>      ومن الجدير بالذكر هنا ان يفرق مربي النبات بين الخط النقي </a:t>
            </a:r>
            <a:r>
              <a:rPr lang="en-US" dirty="0"/>
              <a:t>Pure line </a:t>
            </a:r>
            <a:r>
              <a:rPr lang="ar-IQ" dirty="0" err="1"/>
              <a:t>والكلون</a:t>
            </a:r>
            <a:r>
              <a:rPr lang="ar-IQ" dirty="0"/>
              <a:t> </a:t>
            </a:r>
            <a:r>
              <a:rPr lang="en-US" dirty="0"/>
              <a:t>Clone </a:t>
            </a:r>
            <a:r>
              <a:rPr lang="ar-IQ" dirty="0"/>
              <a:t>والسلالة النقية</a:t>
            </a:r>
            <a:r>
              <a:rPr lang="en-US" dirty="0"/>
              <a:t>line   Inbred </a:t>
            </a:r>
            <a:r>
              <a:rPr lang="ar-IQ" dirty="0" err="1"/>
              <a:t>لانها</a:t>
            </a:r>
            <a:r>
              <a:rPr lang="ar-IQ" dirty="0"/>
              <a:t> تستعمل جميعا  من قبله في برامج التربية، فالخط النقي يستعمل في تربية محاصيل ذاتية التلقيح </a:t>
            </a:r>
            <a:r>
              <a:rPr lang="ar-IQ" dirty="0" err="1"/>
              <a:t>والكلون</a:t>
            </a:r>
            <a:r>
              <a:rPr lang="ar-IQ" dirty="0"/>
              <a:t> في تربية المحاصيل ذات التكاثر الخضري والسلالات النقية في تربية المحاصيل خلطية التلقيح وفيما يلي  ادناه جدول  يبين مقارنة بينهما:</a:t>
            </a:r>
          </a:p>
          <a:p>
            <a:endParaRPr lang="ar-IQ" dirty="0"/>
          </a:p>
        </p:txBody>
      </p:sp>
    </p:spTree>
    <p:extLst>
      <p:ext uri="{BB962C8B-B14F-4D97-AF65-F5344CB8AC3E}">
        <p14:creationId xmlns:p14="http://schemas.microsoft.com/office/powerpoint/2010/main" val="24084519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TotalTime>
  <Words>2361</Words>
  <Application>Microsoft Office PowerPoint</Application>
  <PresentationFormat>عرض على الشاشة (3:4)‏</PresentationFormat>
  <Paragraphs>115</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تدفق</vt:lpstr>
      <vt:lpstr>الدكتور عزيز مهدي </vt:lpstr>
      <vt:lpstr>طرق تربية محاصيل خضرية التكاثر  Methods of Breeding Vegegatively propagated Crops </vt:lpstr>
      <vt:lpstr>عرض تقديمي في PowerPoint</vt:lpstr>
      <vt:lpstr>الاسس الوراثي  لتربية نباتات ذات التكاثر الخضري: </vt:lpstr>
      <vt:lpstr>عرض تقديمي في PowerPoint</vt:lpstr>
      <vt:lpstr>عرض تقديمي في PowerPoint</vt:lpstr>
      <vt:lpstr>عرض تقديمي في PowerPoint</vt:lpstr>
      <vt:lpstr>عرض تقديمي في PowerPoint</vt:lpstr>
      <vt:lpstr>اهمية الكلونات: </vt:lpstr>
      <vt:lpstr>عرض تقديمي في PowerPoint</vt:lpstr>
      <vt:lpstr>طريقة تربية وتحسين نباتات خضرية التكاثر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محاسن طرق تربية نباتات ذات التكاثر الخضري: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 </dc:title>
  <dc:creator>Notes</dc:creator>
  <cp:lastModifiedBy>Azi</cp:lastModifiedBy>
  <cp:revision>4</cp:revision>
  <dcterms:created xsi:type="dcterms:W3CDTF">2020-05-01T21:02:26Z</dcterms:created>
  <dcterms:modified xsi:type="dcterms:W3CDTF">2020-05-13T19:56:04Z</dcterms:modified>
</cp:coreProperties>
</file>